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86" r:id="rId3"/>
    <p:sldId id="315" r:id="rId4"/>
    <p:sldId id="281" r:id="rId5"/>
    <p:sldId id="316" r:id="rId6"/>
    <p:sldId id="278" r:id="rId7"/>
    <p:sldId id="326" r:id="rId8"/>
    <p:sldId id="258" r:id="rId9"/>
    <p:sldId id="259" r:id="rId10"/>
    <p:sldId id="260" r:id="rId11"/>
    <p:sldId id="279" r:id="rId12"/>
    <p:sldId id="287" r:id="rId13"/>
    <p:sldId id="261" r:id="rId14"/>
    <p:sldId id="317" r:id="rId15"/>
    <p:sldId id="318" r:id="rId16"/>
    <p:sldId id="280" r:id="rId17"/>
    <p:sldId id="323" r:id="rId18"/>
    <p:sldId id="324" r:id="rId19"/>
    <p:sldId id="325" r:id="rId20"/>
    <p:sldId id="319" r:id="rId21"/>
    <p:sldId id="321" r:id="rId22"/>
    <p:sldId id="320" r:id="rId23"/>
    <p:sldId id="262" r:id="rId24"/>
    <p:sldId id="327" r:id="rId25"/>
    <p:sldId id="270" r:id="rId26"/>
    <p:sldId id="322" r:id="rId27"/>
    <p:sldId id="271" r:id="rId28"/>
    <p:sldId id="328" r:id="rId29"/>
    <p:sldId id="29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A8F1"/>
    <a:srgbClr val="9E9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4684" autoAdjust="0"/>
  </p:normalViewPr>
  <p:slideViewPr>
    <p:cSldViewPr snapToGrid="0" showGuides="1">
      <p:cViewPr varScale="1">
        <p:scale>
          <a:sx n="81" d="100"/>
          <a:sy n="81" d="100"/>
        </p:scale>
        <p:origin x="782"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4" d="100"/>
        <a:sy n="164" d="100"/>
      </p:scale>
      <p:origin x="0" y="-207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8410E-25DB-4DC5-B35A-83A8B5C32A53}" type="datetimeFigureOut">
              <a:rPr lang="zh-CN" altLang="en-US" smtClean="0"/>
              <a:t>2019/11/7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5D2E6-12D1-4325-AD43-762CEE6500E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20</a:t>
            </a:fld>
            <a:endParaRPr lang="zh-CN" altLang="en-US"/>
          </a:p>
        </p:txBody>
      </p:sp>
    </p:spTree>
    <p:extLst>
      <p:ext uri="{BB962C8B-B14F-4D97-AF65-F5344CB8AC3E}">
        <p14:creationId xmlns:p14="http://schemas.microsoft.com/office/powerpoint/2010/main" val="2035394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05D2E6-12D1-4325-AD43-762CEE6500E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41481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22</a:t>
            </a:fld>
            <a:endParaRPr lang="zh-CN" altLang="en-US"/>
          </a:p>
        </p:txBody>
      </p:sp>
    </p:spTree>
    <p:extLst>
      <p:ext uri="{BB962C8B-B14F-4D97-AF65-F5344CB8AC3E}">
        <p14:creationId xmlns:p14="http://schemas.microsoft.com/office/powerpoint/2010/main" val="3176079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23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29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3</a:t>
            </a:fld>
            <a:endParaRPr lang="zh-CN" altLang="en-US"/>
          </a:p>
        </p:txBody>
      </p:sp>
    </p:spTree>
    <p:extLst>
      <p:ext uri="{BB962C8B-B14F-4D97-AF65-F5344CB8AC3E}">
        <p14:creationId xmlns:p14="http://schemas.microsoft.com/office/powerpoint/2010/main" val="1832200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www.33ppt.com </a:t>
            </a:r>
            <a:endParaRPr lang="zh-CN" altLang="en-US" dirty="0"/>
          </a:p>
        </p:txBody>
      </p:sp>
      <p:sp>
        <p:nvSpPr>
          <p:cNvPr id="4" name="灯片编号占位符 3"/>
          <p:cNvSpPr>
            <a:spLocks noGrp="1"/>
          </p:cNvSpPr>
          <p:nvPr>
            <p:ph type="sldNum" sz="quarter" idx="10"/>
          </p:nvPr>
        </p:nvSpPr>
        <p:spPr/>
        <p:txBody>
          <a:bodyPr/>
          <a:lstStyle/>
          <a:p>
            <a:fld id="{0F05D2E6-12D1-4325-AD43-762CEE6500ED}" type="slidenum">
              <a:rPr lang="zh-CN" altLang="en-US" smtClean="0"/>
              <a:t>5</a:t>
            </a:fld>
            <a:endParaRPr lang="zh-CN" altLang="en-US"/>
          </a:p>
        </p:txBody>
      </p:sp>
    </p:spTree>
    <p:extLst>
      <p:ext uri="{BB962C8B-B14F-4D97-AF65-F5344CB8AC3E}">
        <p14:creationId xmlns:p14="http://schemas.microsoft.com/office/powerpoint/2010/main" val="362584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www.33ppt.com </a:t>
            </a:r>
            <a:endParaRPr lang="zh-CN" altLang="en-US" dirty="0"/>
          </a:p>
        </p:txBody>
      </p:sp>
      <p:sp>
        <p:nvSpPr>
          <p:cNvPr id="4" name="灯片编号占位符 3"/>
          <p:cNvSpPr>
            <a:spLocks noGrp="1"/>
          </p:cNvSpPr>
          <p:nvPr>
            <p:ph type="sldNum" sz="quarter" idx="10"/>
          </p:nvPr>
        </p:nvSpPr>
        <p:spPr/>
        <p:txBody>
          <a:bodyPr/>
          <a:lstStyle/>
          <a:p>
            <a:fld id="{0F05D2E6-12D1-4325-AD43-762CEE6500ED}" type="slidenum">
              <a:rPr lang="zh-CN" altLang="en-US" smtClean="0"/>
              <a:t>7</a:t>
            </a:fld>
            <a:endParaRPr lang="zh-CN" altLang="en-US"/>
          </a:p>
        </p:txBody>
      </p:sp>
    </p:spTree>
    <p:extLst>
      <p:ext uri="{BB962C8B-B14F-4D97-AF65-F5344CB8AC3E}">
        <p14:creationId xmlns:p14="http://schemas.microsoft.com/office/powerpoint/2010/main" val="2367288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F05D2E6-12D1-4325-AD43-762CEE6500ED}"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更多精美模板欢迎访问 </a:t>
            </a:r>
            <a:r>
              <a:rPr lang="en-US" altLang="zh-CN" dirty="0"/>
              <a:t>WWW.33PPT.COM</a:t>
            </a:r>
            <a:endParaRPr lang="zh-CN" altLang="en-US" dirty="0"/>
          </a:p>
        </p:txBody>
      </p:sp>
      <p:sp>
        <p:nvSpPr>
          <p:cNvPr id="4" name="灯片编号占位符 3"/>
          <p:cNvSpPr>
            <a:spLocks noGrp="1"/>
          </p:cNvSpPr>
          <p:nvPr>
            <p:ph type="sldNum" sz="quarter" idx="10"/>
          </p:nvPr>
        </p:nvSpPr>
        <p:spPr/>
        <p:txBody>
          <a:bodyPr/>
          <a:lstStyle/>
          <a:p>
            <a:fld id="{0F05D2E6-12D1-4325-AD43-762CEE6500ED}"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1" cy="2387600"/>
          </a:xfrm>
        </p:spPr>
        <p:txBody>
          <a:bodyPr anchor="b"/>
          <a:lstStyle>
            <a:lvl1pPr algn="ctr">
              <a:defRPr sz="5975"/>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1" cy="1655763"/>
          </a:xfrm>
        </p:spPr>
        <p:txBody>
          <a:bodyPr/>
          <a:lstStyle>
            <a:lvl1pPr marL="0" indent="0" algn="ctr">
              <a:buNone/>
              <a:defRPr sz="2390"/>
            </a:lvl1pPr>
            <a:lvl2pPr marL="455295" indent="0" algn="ctr">
              <a:buNone/>
              <a:defRPr sz="1990"/>
            </a:lvl2pPr>
            <a:lvl3pPr marL="910590" indent="0" algn="ctr">
              <a:buNone/>
              <a:defRPr sz="1790"/>
            </a:lvl3pPr>
            <a:lvl4pPr marL="1365885" indent="0" algn="ctr">
              <a:buNone/>
              <a:defRPr sz="1595"/>
            </a:lvl4pPr>
            <a:lvl5pPr marL="1821180" indent="0" algn="ctr">
              <a:buNone/>
              <a:defRPr sz="1595"/>
            </a:lvl5pPr>
            <a:lvl6pPr marL="2276475" indent="0" algn="ctr">
              <a:buNone/>
              <a:defRPr sz="1595"/>
            </a:lvl6pPr>
            <a:lvl7pPr marL="2731135" indent="0" algn="ctr">
              <a:buNone/>
              <a:defRPr sz="1595"/>
            </a:lvl7pPr>
            <a:lvl8pPr marL="3186430" indent="0" algn="ctr">
              <a:buNone/>
              <a:defRPr sz="1595"/>
            </a:lvl8pPr>
            <a:lvl9pPr marL="3641725" indent="0" algn="ctr">
              <a:buNone/>
              <a:defRPr sz="1595"/>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899"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1" cy="2852737"/>
          </a:xfrm>
        </p:spPr>
        <p:txBody>
          <a:bodyPr anchor="b"/>
          <a:lstStyle>
            <a:lvl1pPr>
              <a:defRPr sz="5975"/>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4"/>
            <a:ext cx="10515601" cy="1500187"/>
          </a:xfrm>
        </p:spPr>
        <p:txBody>
          <a:bodyPr/>
          <a:lstStyle>
            <a:lvl1pPr marL="0" indent="0">
              <a:buNone/>
              <a:defRPr sz="2390">
                <a:solidFill>
                  <a:schemeClr val="tx1">
                    <a:tint val="75000"/>
                  </a:schemeClr>
                </a:solidFill>
              </a:defRPr>
            </a:lvl1pPr>
            <a:lvl2pPr marL="455295" indent="0">
              <a:buNone/>
              <a:defRPr sz="1990">
                <a:solidFill>
                  <a:schemeClr val="tx1">
                    <a:tint val="75000"/>
                  </a:schemeClr>
                </a:solidFill>
              </a:defRPr>
            </a:lvl2pPr>
            <a:lvl3pPr marL="910590" indent="0">
              <a:buNone/>
              <a:defRPr sz="1790">
                <a:solidFill>
                  <a:schemeClr val="tx1">
                    <a:tint val="75000"/>
                  </a:schemeClr>
                </a:solidFill>
              </a:defRPr>
            </a:lvl3pPr>
            <a:lvl4pPr marL="1365885" indent="0">
              <a:buNone/>
              <a:defRPr sz="1595">
                <a:solidFill>
                  <a:schemeClr val="tx1">
                    <a:tint val="75000"/>
                  </a:schemeClr>
                </a:solidFill>
              </a:defRPr>
            </a:lvl4pPr>
            <a:lvl5pPr marL="1821180" indent="0">
              <a:buNone/>
              <a:defRPr sz="1595">
                <a:solidFill>
                  <a:schemeClr val="tx1">
                    <a:tint val="75000"/>
                  </a:schemeClr>
                </a:solidFill>
              </a:defRPr>
            </a:lvl5pPr>
            <a:lvl6pPr marL="2276475" indent="0">
              <a:buNone/>
              <a:defRPr sz="1595">
                <a:solidFill>
                  <a:schemeClr val="tx1">
                    <a:tint val="75000"/>
                  </a:schemeClr>
                </a:solidFill>
              </a:defRPr>
            </a:lvl6pPr>
            <a:lvl7pPr marL="2731135" indent="0">
              <a:buNone/>
              <a:defRPr sz="1595">
                <a:solidFill>
                  <a:schemeClr val="tx1">
                    <a:tint val="75000"/>
                  </a:schemeClr>
                </a:solidFill>
              </a:defRPr>
            </a:lvl7pPr>
            <a:lvl8pPr marL="3186430" indent="0">
              <a:buNone/>
              <a:defRPr sz="1595">
                <a:solidFill>
                  <a:schemeClr val="tx1">
                    <a:tint val="75000"/>
                  </a:schemeClr>
                </a:solidFill>
              </a:defRPr>
            </a:lvl8pPr>
            <a:lvl9pPr marL="3641725" indent="0">
              <a:buNone/>
              <a:defRPr sz="1595">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5"/>
            <a:ext cx="10515601" cy="1325564"/>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9" y="1681163"/>
            <a:ext cx="5157787" cy="823912"/>
          </a:xfrm>
        </p:spPr>
        <p:txBody>
          <a:bodyPr anchor="b"/>
          <a:lstStyle>
            <a:lvl1pPr marL="0" indent="0">
              <a:buNone/>
              <a:defRPr sz="2390" b="1"/>
            </a:lvl1pPr>
            <a:lvl2pPr marL="455295" indent="0">
              <a:buNone/>
              <a:defRPr sz="1990" b="1"/>
            </a:lvl2pPr>
            <a:lvl3pPr marL="910590" indent="0">
              <a:buNone/>
              <a:defRPr sz="1790" b="1"/>
            </a:lvl3pPr>
            <a:lvl4pPr marL="1365885" indent="0">
              <a:buNone/>
              <a:defRPr sz="1595" b="1"/>
            </a:lvl4pPr>
            <a:lvl5pPr marL="1821180" indent="0">
              <a:buNone/>
              <a:defRPr sz="1595" b="1"/>
            </a:lvl5pPr>
            <a:lvl6pPr marL="2276475" indent="0">
              <a:buNone/>
              <a:defRPr sz="1595" b="1"/>
            </a:lvl6pPr>
            <a:lvl7pPr marL="2731135" indent="0">
              <a:buNone/>
              <a:defRPr sz="1595" b="1"/>
            </a:lvl7pPr>
            <a:lvl8pPr marL="3186430" indent="0">
              <a:buNone/>
              <a:defRPr sz="1595" b="1"/>
            </a:lvl8pPr>
            <a:lvl9pPr marL="3641725" indent="0">
              <a:buNone/>
              <a:defRPr sz="1595" b="1"/>
            </a:lvl9pPr>
          </a:lstStyle>
          <a:p>
            <a:pPr lvl="0"/>
            <a:r>
              <a:rPr lang="zh-CN" altLang="en-US"/>
              <a:t>编辑母版文本样式</a:t>
            </a:r>
          </a:p>
        </p:txBody>
      </p:sp>
      <p:sp>
        <p:nvSpPr>
          <p:cNvPr id="4" name="Content Placeholder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390" b="1"/>
            </a:lvl1pPr>
            <a:lvl2pPr marL="455295" indent="0">
              <a:buNone/>
              <a:defRPr sz="1990" b="1"/>
            </a:lvl2pPr>
            <a:lvl3pPr marL="910590" indent="0">
              <a:buNone/>
              <a:defRPr sz="1790" b="1"/>
            </a:lvl3pPr>
            <a:lvl4pPr marL="1365885" indent="0">
              <a:buNone/>
              <a:defRPr sz="1595" b="1"/>
            </a:lvl4pPr>
            <a:lvl5pPr marL="1821180" indent="0">
              <a:buNone/>
              <a:defRPr sz="1595" b="1"/>
            </a:lvl5pPr>
            <a:lvl6pPr marL="2276475" indent="0">
              <a:buNone/>
              <a:defRPr sz="1595" b="1"/>
            </a:lvl6pPr>
            <a:lvl7pPr marL="2731135" indent="0">
              <a:buNone/>
              <a:defRPr sz="1595" b="1"/>
            </a:lvl7pPr>
            <a:lvl8pPr marL="3186430" indent="0">
              <a:buNone/>
              <a:defRPr sz="1595" b="1"/>
            </a:lvl8pPr>
            <a:lvl9pPr marL="3641725" indent="0">
              <a:buNone/>
              <a:defRPr sz="1595"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1"/>
            <a:ext cx="3932237" cy="1600200"/>
          </a:xfrm>
        </p:spPr>
        <p:txBody>
          <a:bodyPr anchor="b"/>
          <a:lstStyle>
            <a:lvl1pPr>
              <a:defRPr sz="3185"/>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6"/>
            <a:ext cx="6172200" cy="4873625"/>
          </a:xfrm>
        </p:spPr>
        <p:txBody>
          <a:bodyPr/>
          <a:lstStyle>
            <a:lvl1pPr>
              <a:defRPr sz="3185"/>
            </a:lvl1pPr>
            <a:lvl2pPr>
              <a:defRPr sz="2790"/>
            </a:lvl2pPr>
            <a:lvl3pPr>
              <a:defRPr sz="2390"/>
            </a:lvl3pPr>
            <a:lvl4pPr>
              <a:defRPr sz="1990"/>
            </a:lvl4pPr>
            <a:lvl5pPr>
              <a:defRPr sz="1990"/>
            </a:lvl5pPr>
            <a:lvl6pPr>
              <a:defRPr sz="1990"/>
            </a:lvl6pPr>
            <a:lvl7pPr>
              <a:defRPr sz="1990"/>
            </a:lvl7pPr>
            <a:lvl8pPr>
              <a:defRPr sz="1990"/>
            </a:lvl8pPr>
            <a:lvl9pPr>
              <a:defRPr sz="199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9" y="2057401"/>
            <a:ext cx="3932237" cy="3811588"/>
          </a:xfrm>
        </p:spPr>
        <p:txBody>
          <a:bodyPr/>
          <a:lstStyle>
            <a:lvl1pPr marL="0" indent="0">
              <a:buNone/>
              <a:defRPr sz="1595"/>
            </a:lvl1pPr>
            <a:lvl2pPr marL="455295" indent="0">
              <a:buNone/>
              <a:defRPr sz="1395"/>
            </a:lvl2pPr>
            <a:lvl3pPr marL="910590" indent="0">
              <a:buNone/>
              <a:defRPr sz="1195"/>
            </a:lvl3pPr>
            <a:lvl4pPr marL="1365885" indent="0">
              <a:buNone/>
              <a:defRPr sz="995"/>
            </a:lvl4pPr>
            <a:lvl5pPr marL="1821180" indent="0">
              <a:buNone/>
              <a:defRPr sz="995"/>
            </a:lvl5pPr>
            <a:lvl6pPr marL="2276475" indent="0">
              <a:buNone/>
              <a:defRPr sz="995"/>
            </a:lvl6pPr>
            <a:lvl7pPr marL="2731135" indent="0">
              <a:buNone/>
              <a:defRPr sz="995"/>
            </a:lvl7pPr>
            <a:lvl8pPr marL="3186430" indent="0">
              <a:buNone/>
              <a:defRPr sz="995"/>
            </a:lvl8pPr>
            <a:lvl9pPr marL="3641725" indent="0">
              <a:buNone/>
              <a:defRPr sz="995"/>
            </a:lvl9pPr>
          </a:lstStyle>
          <a:p>
            <a:pPr lvl="0"/>
            <a:r>
              <a:rPr lang="zh-CN" altLang="en-US"/>
              <a:t>编辑母版文本样式</a:t>
            </a:r>
          </a:p>
        </p:txBody>
      </p:sp>
      <p:sp>
        <p:nvSpPr>
          <p:cNvPr id="5" name="Date Placeholder 4"/>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1"/>
            <a:ext cx="3932237" cy="1600200"/>
          </a:xfrm>
        </p:spPr>
        <p:txBody>
          <a:bodyPr anchor="b"/>
          <a:lstStyle>
            <a:lvl1pPr>
              <a:defRPr sz="318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185"/>
            </a:lvl1pPr>
            <a:lvl2pPr marL="455295" indent="0">
              <a:buNone/>
              <a:defRPr sz="2790"/>
            </a:lvl2pPr>
            <a:lvl3pPr marL="910590" indent="0">
              <a:buNone/>
              <a:defRPr sz="2390"/>
            </a:lvl3pPr>
            <a:lvl4pPr marL="1365885" indent="0">
              <a:buNone/>
              <a:defRPr sz="1990"/>
            </a:lvl4pPr>
            <a:lvl5pPr marL="1821180" indent="0">
              <a:buNone/>
              <a:defRPr sz="1990"/>
            </a:lvl5pPr>
            <a:lvl6pPr marL="2276475" indent="0">
              <a:buNone/>
              <a:defRPr sz="1990"/>
            </a:lvl6pPr>
            <a:lvl7pPr marL="2731135" indent="0">
              <a:buNone/>
              <a:defRPr sz="1990"/>
            </a:lvl7pPr>
            <a:lvl8pPr marL="3186430" indent="0">
              <a:buNone/>
              <a:defRPr sz="1990"/>
            </a:lvl8pPr>
            <a:lvl9pPr marL="3641725" indent="0">
              <a:buNone/>
              <a:defRPr sz="199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9" y="2057401"/>
            <a:ext cx="3932237" cy="3811588"/>
          </a:xfrm>
        </p:spPr>
        <p:txBody>
          <a:bodyPr/>
          <a:lstStyle>
            <a:lvl1pPr marL="0" indent="0">
              <a:buNone/>
              <a:defRPr sz="1595"/>
            </a:lvl1pPr>
            <a:lvl2pPr marL="455295" indent="0">
              <a:buNone/>
              <a:defRPr sz="1395"/>
            </a:lvl2pPr>
            <a:lvl3pPr marL="910590" indent="0">
              <a:buNone/>
              <a:defRPr sz="1195"/>
            </a:lvl3pPr>
            <a:lvl4pPr marL="1365885" indent="0">
              <a:buNone/>
              <a:defRPr sz="995"/>
            </a:lvl4pPr>
            <a:lvl5pPr marL="1821180" indent="0">
              <a:buNone/>
              <a:defRPr sz="995"/>
            </a:lvl5pPr>
            <a:lvl6pPr marL="2276475" indent="0">
              <a:buNone/>
              <a:defRPr sz="995"/>
            </a:lvl6pPr>
            <a:lvl7pPr marL="2731135" indent="0">
              <a:buNone/>
              <a:defRPr sz="995"/>
            </a:lvl7pPr>
            <a:lvl8pPr marL="3186430" indent="0">
              <a:buNone/>
              <a:defRPr sz="995"/>
            </a:lvl8pPr>
            <a:lvl9pPr marL="3641725" indent="0">
              <a:buNone/>
              <a:defRPr sz="995"/>
            </a:lvl9pPr>
          </a:lstStyle>
          <a:p>
            <a:pPr lvl="0"/>
            <a:r>
              <a:rPr lang="zh-CN" altLang="en-US"/>
              <a:t>编辑母版文本样式</a:t>
            </a:r>
          </a:p>
        </p:txBody>
      </p:sp>
      <p:sp>
        <p:nvSpPr>
          <p:cNvPr id="5" name="Date Placeholder 4"/>
          <p:cNvSpPr>
            <a:spLocks noGrp="1"/>
          </p:cNvSpPr>
          <p:nvPr>
            <p:ph type="dt" sz="half" idx="10"/>
          </p:nvPr>
        </p:nvSpPr>
        <p:spPr/>
        <p:txBody>
          <a:bodyPr/>
          <a:lstStyle/>
          <a:p>
            <a:fld id="{AAEB6A06-769F-4F3D-98CD-30B19129E34D}" type="datetimeFigureOut">
              <a:rPr lang="zh-CN" altLang="en-US" smtClean="0"/>
              <a:t>2019/11/7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3D202D6-DEDF-4187-9237-35AF512C016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1" cy="132556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1"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195">
                <a:solidFill>
                  <a:schemeClr val="tx1">
                    <a:tint val="75000"/>
                  </a:schemeClr>
                </a:solidFill>
              </a:defRPr>
            </a:lvl1pPr>
          </a:lstStyle>
          <a:p>
            <a:fld id="{AAEB6A06-769F-4F3D-98CD-30B19129E34D}" type="datetimeFigureOut">
              <a:rPr lang="zh-CN" altLang="en-US" smtClean="0"/>
              <a:t>2019/11/7</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95">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195">
                <a:solidFill>
                  <a:schemeClr val="tx1">
                    <a:tint val="75000"/>
                  </a:schemeClr>
                </a:solidFill>
              </a:defRPr>
            </a:lvl1pPr>
          </a:lstStyle>
          <a:p>
            <a:fld id="{B3D202D6-DEDF-4187-9237-35AF512C01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09955" rtl="0" eaLnBrk="1" latinLnBrk="0" hangingPunct="1">
        <a:lnSpc>
          <a:spcPct val="90000"/>
        </a:lnSpc>
        <a:spcBef>
          <a:spcPct val="0"/>
        </a:spcBef>
        <a:buNone/>
        <a:defRPr sz="4380" kern="1200">
          <a:solidFill>
            <a:schemeClr val="tx1"/>
          </a:solidFill>
          <a:latin typeface="+mj-lt"/>
          <a:ea typeface="+mj-ea"/>
          <a:cs typeface="+mj-cs"/>
        </a:defRPr>
      </a:lvl1pPr>
    </p:titleStyle>
    <p:bodyStyle>
      <a:lvl1pPr marL="227330" indent="-227330" algn="l" defTabSz="909955"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2625" indent="-227330" algn="l" defTabSz="909955" rtl="0" eaLnBrk="1" latinLnBrk="0" hangingPunct="1">
        <a:lnSpc>
          <a:spcPct val="90000"/>
        </a:lnSpc>
        <a:spcBef>
          <a:spcPts val="500"/>
        </a:spcBef>
        <a:buFont typeface="Arial" panose="020B0604020202020204" pitchFamily="34" charset="0"/>
        <a:buChar char="•"/>
        <a:defRPr sz="2390" kern="1200">
          <a:solidFill>
            <a:schemeClr val="tx1"/>
          </a:solidFill>
          <a:latin typeface="+mn-lt"/>
          <a:ea typeface="+mn-ea"/>
          <a:cs typeface="+mn-cs"/>
        </a:defRPr>
      </a:lvl2pPr>
      <a:lvl3pPr marL="1137920" indent="-227330" algn="l" defTabSz="909955" rtl="0" eaLnBrk="1" latinLnBrk="0" hangingPunct="1">
        <a:lnSpc>
          <a:spcPct val="90000"/>
        </a:lnSpc>
        <a:spcBef>
          <a:spcPts val="500"/>
        </a:spcBef>
        <a:buFont typeface="Arial" panose="020B0604020202020204" pitchFamily="34" charset="0"/>
        <a:buChar char="•"/>
        <a:defRPr sz="1990" kern="1200">
          <a:solidFill>
            <a:schemeClr val="tx1"/>
          </a:solidFill>
          <a:latin typeface="+mn-lt"/>
          <a:ea typeface="+mn-ea"/>
          <a:cs typeface="+mn-cs"/>
        </a:defRPr>
      </a:lvl3pPr>
      <a:lvl4pPr marL="1593215"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4pPr>
      <a:lvl5pPr marL="2048510"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5pPr>
      <a:lvl6pPr marL="2503805"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6pPr>
      <a:lvl7pPr marL="2959100"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7pPr>
      <a:lvl8pPr marL="3414395"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8pPr>
      <a:lvl9pPr marL="3869690"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9pPr>
    </p:bodyStyle>
    <p:otherStyle>
      <a:defPPr>
        <a:defRPr lang="en-US"/>
      </a:defPPr>
      <a:lvl1pPr marL="0" algn="l" defTabSz="909955" rtl="0" eaLnBrk="1" latinLnBrk="0" hangingPunct="1">
        <a:defRPr sz="1790" kern="1200">
          <a:solidFill>
            <a:schemeClr val="tx1"/>
          </a:solidFill>
          <a:latin typeface="+mn-lt"/>
          <a:ea typeface="+mn-ea"/>
          <a:cs typeface="+mn-cs"/>
        </a:defRPr>
      </a:lvl1pPr>
      <a:lvl2pPr marL="455295" algn="l" defTabSz="909955" rtl="0" eaLnBrk="1" latinLnBrk="0" hangingPunct="1">
        <a:defRPr sz="1790" kern="1200">
          <a:solidFill>
            <a:schemeClr val="tx1"/>
          </a:solidFill>
          <a:latin typeface="+mn-lt"/>
          <a:ea typeface="+mn-ea"/>
          <a:cs typeface="+mn-cs"/>
        </a:defRPr>
      </a:lvl2pPr>
      <a:lvl3pPr marL="910590" algn="l" defTabSz="909955" rtl="0" eaLnBrk="1" latinLnBrk="0" hangingPunct="1">
        <a:defRPr sz="1790" kern="1200">
          <a:solidFill>
            <a:schemeClr val="tx1"/>
          </a:solidFill>
          <a:latin typeface="+mn-lt"/>
          <a:ea typeface="+mn-ea"/>
          <a:cs typeface="+mn-cs"/>
        </a:defRPr>
      </a:lvl3pPr>
      <a:lvl4pPr marL="1365885" algn="l" defTabSz="909955" rtl="0" eaLnBrk="1" latinLnBrk="0" hangingPunct="1">
        <a:defRPr sz="1790" kern="1200">
          <a:solidFill>
            <a:schemeClr val="tx1"/>
          </a:solidFill>
          <a:latin typeface="+mn-lt"/>
          <a:ea typeface="+mn-ea"/>
          <a:cs typeface="+mn-cs"/>
        </a:defRPr>
      </a:lvl4pPr>
      <a:lvl5pPr marL="1821180" algn="l" defTabSz="909955" rtl="0" eaLnBrk="1" latinLnBrk="0" hangingPunct="1">
        <a:defRPr sz="1790" kern="1200">
          <a:solidFill>
            <a:schemeClr val="tx1"/>
          </a:solidFill>
          <a:latin typeface="+mn-lt"/>
          <a:ea typeface="+mn-ea"/>
          <a:cs typeface="+mn-cs"/>
        </a:defRPr>
      </a:lvl5pPr>
      <a:lvl6pPr marL="2276475" algn="l" defTabSz="909955" rtl="0" eaLnBrk="1" latinLnBrk="0" hangingPunct="1">
        <a:defRPr sz="1790" kern="1200">
          <a:solidFill>
            <a:schemeClr val="tx1"/>
          </a:solidFill>
          <a:latin typeface="+mn-lt"/>
          <a:ea typeface="+mn-ea"/>
          <a:cs typeface="+mn-cs"/>
        </a:defRPr>
      </a:lvl6pPr>
      <a:lvl7pPr marL="2731135" algn="l" defTabSz="909955" rtl="0" eaLnBrk="1" latinLnBrk="0" hangingPunct="1">
        <a:defRPr sz="1790" kern="1200">
          <a:solidFill>
            <a:schemeClr val="tx1"/>
          </a:solidFill>
          <a:latin typeface="+mn-lt"/>
          <a:ea typeface="+mn-ea"/>
          <a:cs typeface="+mn-cs"/>
        </a:defRPr>
      </a:lvl7pPr>
      <a:lvl8pPr marL="3186430" algn="l" defTabSz="909955" rtl="0" eaLnBrk="1" latinLnBrk="0" hangingPunct="1">
        <a:defRPr sz="1790" kern="1200">
          <a:solidFill>
            <a:schemeClr val="tx1"/>
          </a:solidFill>
          <a:latin typeface="+mn-lt"/>
          <a:ea typeface="+mn-ea"/>
          <a:cs typeface="+mn-cs"/>
        </a:defRPr>
      </a:lvl8pPr>
      <a:lvl9pPr marL="3641725" algn="l" defTabSz="909955" rtl="0" eaLnBrk="1" latinLnBrk="0" hangingPunct="1">
        <a:defRPr sz="17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8000"/>
                    </a14:imgEffect>
                    <a14:imgEffect>
                      <a14:colorTemperature colorTemp="4628"/>
                    </a14:imgEffect>
                    <a14:imgEffect>
                      <a14:saturation sat="83000"/>
                    </a14:imgEffect>
                  </a14:imgLayer>
                </a14:imgProps>
              </a:ext>
              <a:ext uri="{28A0092B-C50C-407E-A947-70E740481C1C}">
                <a14:useLocalDpi xmlns:a14="http://schemas.microsoft.com/office/drawing/2010/main" val="0"/>
              </a:ext>
            </a:extLst>
          </a:blip>
          <a:srcRect t="10953"/>
          <a:stretch>
            <a:fillRect/>
          </a:stretch>
        </p:blipFill>
        <p:spPr>
          <a:xfrm>
            <a:off x="0" y="0"/>
            <a:ext cx="12192000" cy="6858000"/>
          </a:xfrm>
          <a:prstGeom prst="rect">
            <a:avLst/>
          </a:prstGeom>
        </p:spPr>
      </p:pic>
      <p:sp>
        <p:nvSpPr>
          <p:cNvPr id="19" name="矩形 18"/>
          <p:cNvSpPr/>
          <p:nvPr/>
        </p:nvSpPr>
        <p:spPr>
          <a:xfrm>
            <a:off x="138545" y="117787"/>
            <a:ext cx="12192000" cy="6858000"/>
          </a:xfrm>
          <a:prstGeom prst="rect">
            <a:avLst/>
          </a:prstGeom>
          <a:solidFill>
            <a:schemeClr val="bg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3B80C472-7B87-43DF-BF56-4B9AA53D4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17787"/>
            <a:ext cx="2383971" cy="2383971"/>
          </a:xfrm>
          <a:prstGeom prst="rect">
            <a:avLst/>
          </a:prstGeom>
        </p:spPr>
      </p:pic>
      <p:grpSp>
        <p:nvGrpSpPr>
          <p:cNvPr id="18" name="组合 17"/>
          <p:cNvGrpSpPr/>
          <p:nvPr/>
        </p:nvGrpSpPr>
        <p:grpSpPr>
          <a:xfrm>
            <a:off x="891637" y="2359256"/>
            <a:ext cx="11937674" cy="2970595"/>
            <a:chOff x="-1890430" y="2118775"/>
            <a:chExt cx="11937674" cy="2970595"/>
          </a:xfrm>
        </p:grpSpPr>
        <p:sp>
          <p:nvSpPr>
            <p:cNvPr id="12" name="矩形 11"/>
            <p:cNvSpPr/>
            <p:nvPr/>
          </p:nvSpPr>
          <p:spPr>
            <a:xfrm>
              <a:off x="-1361483" y="3470741"/>
              <a:ext cx="8922326" cy="1431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t>利用出租车数据构建医疗推荐系统</a:t>
              </a:r>
              <a:endParaRPr lang="zh-CN" altLang="en-US" sz="4400" b="1" dirty="0">
                <a:solidFill>
                  <a:schemeClr val="bg1"/>
                </a:solidFill>
              </a:endParaRPr>
            </a:p>
          </p:txBody>
        </p:sp>
        <p:sp>
          <p:nvSpPr>
            <p:cNvPr id="13" name="矩形 12"/>
            <p:cNvSpPr/>
            <p:nvPr/>
          </p:nvSpPr>
          <p:spPr>
            <a:xfrm>
              <a:off x="-1890430" y="2118775"/>
              <a:ext cx="10571020" cy="835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7200" b="1" dirty="0">
                  <a:solidFill>
                    <a:schemeClr val="accent5">
                      <a:lumMod val="20000"/>
                      <a:lumOff val="80000"/>
                    </a:schemeClr>
                  </a:solidFill>
                  <a:latin typeface="Axaxax" panose="020B0603050302020204" pitchFamily="34" charset="0"/>
                </a:rPr>
                <a:t>基于出租车</a:t>
              </a:r>
              <a:r>
                <a:rPr lang="en-US" altLang="zh-CN" sz="7200" b="1" dirty="0">
                  <a:solidFill>
                    <a:schemeClr val="accent5">
                      <a:lumMod val="20000"/>
                      <a:lumOff val="80000"/>
                    </a:schemeClr>
                  </a:solidFill>
                  <a:latin typeface="Axaxax" panose="020B0603050302020204" pitchFamily="34" charset="0"/>
                </a:rPr>
                <a:t>GPS</a:t>
              </a:r>
              <a:r>
                <a:rPr lang="zh-CN" altLang="en-US" sz="7200" b="1" dirty="0">
                  <a:solidFill>
                    <a:schemeClr val="accent5">
                      <a:lumMod val="20000"/>
                      <a:lumOff val="80000"/>
                    </a:schemeClr>
                  </a:solidFill>
                  <a:latin typeface="Axaxax" panose="020B0603050302020204" pitchFamily="34" charset="0"/>
                </a:rPr>
                <a:t>数据的      城市交通统计研究</a:t>
              </a:r>
            </a:p>
          </p:txBody>
        </p:sp>
        <p:sp>
          <p:nvSpPr>
            <p:cNvPr id="14" name="矩形 13"/>
            <p:cNvSpPr/>
            <p:nvPr/>
          </p:nvSpPr>
          <p:spPr>
            <a:xfrm>
              <a:off x="5445427" y="4582475"/>
              <a:ext cx="4601817" cy="506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bg1"/>
                  </a:solidFill>
                </a:rPr>
                <a:t>李林翼 黄驰 李程遥</a:t>
              </a:r>
            </a:p>
          </p:txBody>
        </p:sp>
      </p:grpSp>
      <p:pic>
        <p:nvPicPr>
          <p:cNvPr id="22" name="图片 21"/>
          <p:cNvPicPr>
            <a:picLocks noChangeAspect="1"/>
          </p:cNvPicPr>
          <p:nvPr/>
        </p:nvPicPr>
        <p:blipFill rotWithShape="1">
          <a:blip r:embed="rId6" cstate="print">
            <a:duotone>
              <a:schemeClr val="accent5">
                <a:shade val="45000"/>
                <a:satMod val="135000"/>
              </a:schemeClr>
              <a:prstClr val="white"/>
            </a:duotone>
          </a:blip>
          <a:srcRect/>
          <a:stretch>
            <a:fillRect/>
          </a:stretch>
        </p:blipFill>
        <p:spPr>
          <a:xfrm>
            <a:off x="-637311" y="5194191"/>
            <a:ext cx="13508184" cy="1636103"/>
          </a:xfrm>
          <a:prstGeom prst="rect">
            <a:avLst/>
          </a:prstGeom>
        </p:spPr>
      </p:pic>
      <p:pic>
        <p:nvPicPr>
          <p:cNvPr id="23" name="图片 22"/>
          <p:cNvPicPr>
            <a:picLocks noChangeAspect="1"/>
          </p:cNvPicPr>
          <p:nvPr/>
        </p:nvPicPr>
        <p:blipFill rotWithShape="1">
          <a:blip r:embed="rId7" cstate="print">
            <a:duotone>
              <a:schemeClr val="accent1">
                <a:shade val="45000"/>
                <a:satMod val="135000"/>
              </a:schemeClr>
              <a:prstClr val="white"/>
            </a:duotone>
          </a:blip>
          <a:srcRect/>
          <a:stretch>
            <a:fillRect/>
          </a:stretch>
        </p:blipFill>
        <p:spPr>
          <a:xfrm>
            <a:off x="0" y="5407567"/>
            <a:ext cx="12330545" cy="1672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1000"/>
                                        <p:tgtEl>
                                          <p:spTgt spid="23"/>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2D90FD1-644A-4C5C-8DE9-3711ABCB5843}"/>
              </a:ext>
            </a:extLst>
          </p:cNvPr>
          <p:cNvSpPr>
            <a:spLocks noGrp="1"/>
          </p:cNvSpPr>
          <p:nvPr>
            <p:ph idx="1"/>
          </p:nvPr>
        </p:nvSpPr>
        <p:spPr>
          <a:xfrm>
            <a:off x="513348" y="320674"/>
            <a:ext cx="5211178" cy="6270625"/>
          </a:xfrm>
        </p:spPr>
        <p:txBody>
          <a:bodyPr>
            <a:normAutofit fontScale="92500" lnSpcReduction="10000"/>
          </a:bodyPr>
          <a:lstStyle/>
          <a:p>
            <a:pPr marL="0" indent="0">
              <a:lnSpc>
                <a:spcPct val="150000"/>
              </a:lnSpc>
              <a:buNone/>
            </a:pPr>
            <a:r>
              <a:rPr lang="zh-CN" altLang="en-US" sz="2800" dirty="0">
                <a:latin typeface="+mn-ea"/>
              </a:rPr>
              <a:t>   下面是对数据的总体统计分析。在进行大量文献的阅读之后，我们最终决定采用</a:t>
            </a:r>
            <a:r>
              <a:rPr lang="en-US" altLang="zh-CN" sz="2800" dirty="0">
                <a:latin typeface="+mn-ea"/>
              </a:rPr>
              <a:t>Python</a:t>
            </a:r>
            <a:r>
              <a:rPr lang="zh-CN" altLang="en-US" sz="2800" dirty="0">
                <a:latin typeface="+mn-ea"/>
              </a:rPr>
              <a:t>语言以及</a:t>
            </a:r>
            <a:r>
              <a:rPr lang="en-US" altLang="zh-CN" sz="2800" dirty="0" err="1">
                <a:latin typeface="+mn-ea"/>
              </a:rPr>
              <a:t>Numpy</a:t>
            </a:r>
            <a:r>
              <a:rPr lang="zh-CN" altLang="en-US" sz="2800" dirty="0">
                <a:latin typeface="+mn-ea"/>
              </a:rPr>
              <a:t>、</a:t>
            </a:r>
            <a:r>
              <a:rPr lang="en-US" altLang="zh-CN" sz="2800" dirty="0">
                <a:latin typeface="+mn-ea"/>
              </a:rPr>
              <a:t>Pandas</a:t>
            </a:r>
            <a:r>
              <a:rPr lang="zh-CN" altLang="en-US" sz="2800" dirty="0">
                <a:latin typeface="+mn-ea"/>
              </a:rPr>
              <a:t>和</a:t>
            </a:r>
            <a:r>
              <a:rPr lang="en-US" altLang="zh-CN" sz="2800" dirty="0">
                <a:latin typeface="+mn-ea"/>
              </a:rPr>
              <a:t>Matplotlib</a:t>
            </a:r>
            <a:r>
              <a:rPr lang="zh-CN" altLang="en-US" sz="2800" dirty="0">
                <a:latin typeface="+mn-ea"/>
              </a:rPr>
              <a:t>包，这三个都是数据处理非常有名的</a:t>
            </a:r>
            <a:r>
              <a:rPr lang="en-US" altLang="zh-CN" sz="2800" dirty="0">
                <a:latin typeface="+mn-ea"/>
              </a:rPr>
              <a:t>Python</a:t>
            </a:r>
            <a:r>
              <a:rPr lang="zh-CN" altLang="en-US" sz="2800" dirty="0">
                <a:latin typeface="+mn-ea"/>
              </a:rPr>
              <a:t>库。现阶段我们已经熟练掌握了以上工具，能够进行更深层次的数据分析和可视化处理，为我们下阶段的研究打好了基础。目前单单数据预处理的代码量就已接近千行。</a:t>
            </a:r>
          </a:p>
        </p:txBody>
      </p:sp>
      <p:pic>
        <p:nvPicPr>
          <p:cNvPr id="4" name="图片 3">
            <a:extLst>
              <a:ext uri="{FF2B5EF4-FFF2-40B4-BE49-F238E27FC236}">
                <a16:creationId xmlns:a16="http://schemas.microsoft.com/office/drawing/2014/main" id="{A35CFC8E-CC41-40E2-BAD8-F86062FD3A43}"/>
              </a:ext>
            </a:extLst>
          </p:cNvPr>
          <p:cNvPicPr>
            <a:picLocks noChangeAspect="1"/>
          </p:cNvPicPr>
          <p:nvPr/>
        </p:nvPicPr>
        <p:blipFill>
          <a:blip r:embed="rId2"/>
          <a:stretch>
            <a:fillRect/>
          </a:stretch>
        </p:blipFill>
        <p:spPr>
          <a:xfrm>
            <a:off x="5724526" y="689689"/>
            <a:ext cx="7171309" cy="5478621"/>
          </a:xfrm>
          <a:prstGeom prst="rect">
            <a:avLst/>
          </a:prstGeom>
        </p:spPr>
      </p:pic>
    </p:spTree>
    <p:extLst>
      <p:ext uri="{BB962C8B-B14F-4D97-AF65-F5344CB8AC3E}">
        <p14:creationId xmlns:p14="http://schemas.microsoft.com/office/powerpoint/2010/main" val="683419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25702"/>
            <a:ext cx="12192000" cy="3682448"/>
            <a:chOff x="0" y="1304510"/>
            <a:chExt cx="12192000" cy="4248979"/>
          </a:xfrm>
        </p:grpSpPr>
        <p:sp>
          <p:nvSpPr>
            <p:cNvPr id="3" name="矩形 2"/>
            <p:cNvSpPr/>
            <p:nvPr/>
          </p:nvSpPr>
          <p:spPr>
            <a:xfrm>
              <a:off x="0" y="1304510"/>
              <a:ext cx="12192000" cy="4248979"/>
            </a:xfrm>
            <a:prstGeom prst="rect">
              <a:avLst/>
            </a:prstGeom>
            <a:blipFill dpi="0" rotWithShape="1">
              <a:blip r:embed="rId3"/>
              <a:srcRect/>
              <a:tile tx="0" ty="0" sx="100000" sy="100000" flip="x"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304511"/>
              <a:ext cx="12192000" cy="4248978"/>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5231296" y="1060998"/>
            <a:ext cx="1729408" cy="1729408"/>
          </a:xfrm>
          <a:prstGeom prst="ellipse">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tx2"/>
                </a:solidFill>
              </a:rPr>
              <a:t>03</a:t>
            </a:r>
            <a:endParaRPr lang="zh-CN" altLang="en-US" sz="6000" b="1" dirty="0">
              <a:solidFill>
                <a:schemeClr val="tx2"/>
              </a:solidFill>
            </a:endParaRPr>
          </a:p>
        </p:txBody>
      </p:sp>
      <p:grpSp>
        <p:nvGrpSpPr>
          <p:cNvPr id="12" name="组合 11"/>
          <p:cNvGrpSpPr/>
          <p:nvPr/>
        </p:nvGrpSpPr>
        <p:grpSpPr>
          <a:xfrm>
            <a:off x="2342098" y="3087347"/>
            <a:ext cx="7507801" cy="2796609"/>
            <a:chOff x="2342098" y="3087347"/>
            <a:chExt cx="7507801" cy="2796609"/>
          </a:xfrm>
        </p:grpSpPr>
        <p:sp>
          <p:nvSpPr>
            <p:cNvPr id="6" name="矩形 5"/>
            <p:cNvSpPr/>
            <p:nvPr/>
          </p:nvSpPr>
          <p:spPr>
            <a:xfrm>
              <a:off x="2342098" y="3087347"/>
              <a:ext cx="7507801" cy="663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accent5">
                      <a:lumMod val="40000"/>
                      <a:lumOff val="60000"/>
                    </a:schemeClr>
                  </a:solidFill>
                  <a:latin typeface="方正兰亭超细黑简体" panose="02000000000000000000" pitchFamily="2" charset="-122"/>
                  <a:ea typeface="方正兰亭超细黑简体" panose="02000000000000000000" pitchFamily="2" charset="-122"/>
                </a:rPr>
                <a:t>部分数据处理结果与可视化</a:t>
              </a:r>
            </a:p>
          </p:txBody>
        </p:sp>
        <p:grpSp>
          <p:nvGrpSpPr>
            <p:cNvPr id="9" name="组合 8"/>
            <p:cNvGrpSpPr/>
            <p:nvPr/>
          </p:nvGrpSpPr>
          <p:grpSpPr>
            <a:xfrm rot="5400000">
              <a:off x="5827647" y="5453376"/>
              <a:ext cx="536704" cy="324456"/>
              <a:chOff x="10627004" y="3081131"/>
              <a:chExt cx="1150867" cy="695738"/>
            </a:xfrm>
          </p:grpSpPr>
          <p:sp>
            <p:nvSpPr>
              <p:cNvPr id="10" name="箭头: V 形 9"/>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p:cNvSpPr/>
              <p:nvPr/>
            </p:nvSpPr>
            <p:spPr>
              <a:xfrm>
                <a:off x="10627004" y="3081131"/>
                <a:ext cx="695738" cy="695738"/>
              </a:xfrm>
              <a:prstGeom prst="chevron">
                <a:avLst>
                  <a:gd name="adj" fmla="val 58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8000"/>
                    </a14:imgEffect>
                    <a14:imgEffect>
                      <a14:colorTemperature colorTemp="4628"/>
                    </a14:imgEffect>
                    <a14:imgEffect>
                      <a14:saturation sat="83000"/>
                    </a14:imgEffect>
                  </a14:imgLayer>
                </a14:imgProps>
              </a:ext>
              <a:ext uri="{28A0092B-C50C-407E-A947-70E740481C1C}">
                <a14:useLocalDpi xmlns:a14="http://schemas.microsoft.com/office/drawing/2010/main" val="0"/>
              </a:ext>
            </a:extLst>
          </a:blip>
          <a:srcRect t="10953"/>
          <a:stretch>
            <a:fillRect/>
          </a:stretch>
        </p:blipFill>
        <p:spPr>
          <a:xfrm>
            <a:off x="-38021" y="0"/>
            <a:ext cx="12192000" cy="6858000"/>
          </a:xfrm>
          <a:prstGeom prst="rect">
            <a:avLst/>
          </a:prstGeom>
        </p:spPr>
      </p:pic>
      <p:grpSp>
        <p:nvGrpSpPr>
          <p:cNvPr id="5" name="组合 4"/>
          <p:cNvGrpSpPr/>
          <p:nvPr/>
        </p:nvGrpSpPr>
        <p:grpSpPr>
          <a:xfrm>
            <a:off x="-221524" y="142170"/>
            <a:ext cx="5078185" cy="657079"/>
            <a:chOff x="-228600" y="631313"/>
            <a:chExt cx="5078185" cy="657079"/>
          </a:xfrm>
        </p:grpSpPr>
        <p:sp>
          <p:nvSpPr>
            <p:cNvPr id="10" name="矩形 9"/>
            <p:cNvSpPr/>
            <p:nvPr/>
          </p:nvSpPr>
          <p:spPr>
            <a:xfrm>
              <a:off x="576470" y="631313"/>
              <a:ext cx="4273115"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accent1">
                      <a:lumMod val="20000"/>
                      <a:lumOff val="80000"/>
                    </a:schemeClr>
                  </a:solidFill>
                  <a:latin typeface="+mj-ea"/>
                </a:rPr>
                <a:t>部分数据处理结果与可视化</a:t>
              </a:r>
            </a:p>
          </p:txBody>
        </p:sp>
        <p:grpSp>
          <p:nvGrpSpPr>
            <p:cNvPr id="7" name="组合 6"/>
            <p:cNvGrpSpPr/>
            <p:nvPr/>
          </p:nvGrpSpPr>
          <p:grpSpPr>
            <a:xfrm>
              <a:off x="-228600" y="764274"/>
              <a:ext cx="634030" cy="383292"/>
              <a:chOff x="10627004" y="3081131"/>
              <a:chExt cx="1150867" cy="695738"/>
            </a:xfrm>
          </p:grpSpPr>
          <p:sp>
            <p:nvSpPr>
              <p:cNvPr id="8" name="箭头: V 形 7"/>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箭头: V 形 8"/>
              <p:cNvSpPr/>
              <p:nvPr/>
            </p:nvSpPr>
            <p:spPr>
              <a:xfrm>
                <a:off x="10627004" y="3081131"/>
                <a:ext cx="695738" cy="695738"/>
              </a:xfrm>
              <a:prstGeom prst="chevron">
                <a:avLst>
                  <a:gd name="adj" fmla="val 58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2" name="文本框 1">
            <a:extLst>
              <a:ext uri="{FF2B5EF4-FFF2-40B4-BE49-F238E27FC236}">
                <a16:creationId xmlns:a16="http://schemas.microsoft.com/office/drawing/2014/main" id="{C6915C7D-0A42-4470-B771-AD2B3CB002CA}"/>
              </a:ext>
            </a:extLst>
          </p:cNvPr>
          <p:cNvSpPr txBox="1"/>
          <p:nvPr/>
        </p:nvSpPr>
        <p:spPr>
          <a:xfrm>
            <a:off x="145483" y="799249"/>
            <a:ext cx="12191999" cy="2971904"/>
          </a:xfrm>
          <a:prstGeom prst="rect">
            <a:avLst/>
          </a:prstGeom>
          <a:noFill/>
        </p:spPr>
        <p:txBody>
          <a:bodyPr wrap="square" rtlCol="0">
            <a:spAutoFit/>
          </a:bodyPr>
          <a:lstStyle/>
          <a:p>
            <a:pPr>
              <a:lnSpc>
                <a:spcPct val="150000"/>
              </a:lnSpc>
            </a:pPr>
            <a:r>
              <a:rPr lang="zh-CN" altLang="en-US" sz="3200" b="1" dirty="0">
                <a:solidFill>
                  <a:schemeClr val="bg1"/>
                </a:solidFill>
                <a:latin typeface="+mn-ea"/>
              </a:rPr>
              <a:t>    在我们获取到数据初始，我们并不得知数据的属性值，每一列代表的意义需要我们自己去判断。因此我们的第一步是判断数据的含义，我们采用了多种方法结合实际去分析判断，比如绘制了散点图，分布图。例如下图是一天当中速度的散点图。</a:t>
            </a:r>
          </a:p>
        </p:txBody>
      </p:sp>
      <p:pic>
        <p:nvPicPr>
          <p:cNvPr id="34" name="图片 33">
            <a:extLst>
              <a:ext uri="{FF2B5EF4-FFF2-40B4-BE49-F238E27FC236}">
                <a16:creationId xmlns:a16="http://schemas.microsoft.com/office/drawing/2014/main" id="{C9424E00-ADBA-4F8C-9919-20259B33D1A2}"/>
              </a:ext>
            </a:extLst>
          </p:cNvPr>
          <p:cNvPicPr>
            <a:picLocks noChangeAspect="1"/>
          </p:cNvPicPr>
          <p:nvPr/>
        </p:nvPicPr>
        <p:blipFill>
          <a:blip r:embed="rId5"/>
          <a:stretch>
            <a:fillRect/>
          </a:stretch>
        </p:blipFill>
        <p:spPr>
          <a:xfrm>
            <a:off x="6353574" y="3771153"/>
            <a:ext cx="5692943" cy="2843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fill="hold"/>
                                        <p:tgtEl>
                                          <p:spTgt spid="34"/>
                                        </p:tgtEl>
                                        <p:attrNameLst>
                                          <p:attrName>ppt_x</p:attrName>
                                        </p:attrNameLst>
                                      </p:cBhvr>
                                      <p:tavLst>
                                        <p:tav tm="0">
                                          <p:val>
                                            <p:strVal val="#ppt_x"/>
                                          </p:val>
                                        </p:tav>
                                        <p:tav tm="100000">
                                          <p:val>
                                            <p:strVal val="#ppt_x"/>
                                          </p:val>
                                        </p:tav>
                                      </p:tavLst>
                                    </p:anim>
                                    <p:anim calcmode="lin" valueType="num">
                                      <p:cBhvr additive="base">
                                        <p:cTn id="1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6EEEBAD-E397-4FC3-B0D4-177E14675D1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8000"/>
                    </a14:imgEffect>
                    <a14:imgEffect>
                      <a14:colorTemperature colorTemp="4628"/>
                    </a14:imgEffect>
                    <a14:imgEffect>
                      <a14:saturation sat="83000"/>
                    </a14:imgEffect>
                  </a14:imgLayer>
                </a14:imgProps>
              </a:ext>
              <a:ext uri="{28A0092B-C50C-407E-A947-70E740481C1C}">
                <a14:useLocalDpi xmlns:a14="http://schemas.microsoft.com/office/drawing/2010/main" val="0"/>
              </a:ext>
            </a:extLst>
          </a:blip>
          <a:srcRect t="10953"/>
          <a:stretch>
            <a:fillRect/>
          </a:stretch>
        </p:blipFill>
        <p:spPr>
          <a:xfrm>
            <a:off x="0" y="0"/>
            <a:ext cx="12192000" cy="6858000"/>
          </a:xfrm>
          <a:prstGeom prst="rect">
            <a:avLst/>
          </a:prstGeom>
        </p:spPr>
      </p:pic>
      <p:sp>
        <p:nvSpPr>
          <p:cNvPr id="3" name="内容占位符 2">
            <a:extLst>
              <a:ext uri="{FF2B5EF4-FFF2-40B4-BE49-F238E27FC236}">
                <a16:creationId xmlns:a16="http://schemas.microsoft.com/office/drawing/2014/main" id="{973E0CE4-3BC3-4AB0-9C35-737D6460413B}"/>
              </a:ext>
            </a:extLst>
          </p:cNvPr>
          <p:cNvSpPr>
            <a:spLocks noGrp="1"/>
          </p:cNvSpPr>
          <p:nvPr>
            <p:ph idx="1"/>
          </p:nvPr>
        </p:nvSpPr>
        <p:spPr>
          <a:xfrm>
            <a:off x="631314" y="824204"/>
            <a:ext cx="10515600" cy="4351338"/>
          </a:xfrm>
        </p:spPr>
        <p:txBody>
          <a:bodyPr/>
          <a:lstStyle/>
          <a:p>
            <a:pPr marL="0" indent="0">
              <a:lnSpc>
                <a:spcPct val="150000"/>
              </a:lnSpc>
              <a:buNone/>
            </a:pPr>
            <a:r>
              <a:rPr lang="zh-CN" altLang="en-US" sz="3200" b="1" dirty="0">
                <a:solidFill>
                  <a:schemeClr val="bg1"/>
                </a:solidFill>
                <a:latin typeface="+mn-ea"/>
              </a:rPr>
              <a:t>   我们首先对初始数据进行了清洗，过滤的条件是在阅读大量文献的基础上反复研讨所确定的，并且经过了不同条件的多次筛选，得到了多个不同条件下的数据集。</a:t>
            </a:r>
          </a:p>
        </p:txBody>
      </p:sp>
      <p:pic>
        <p:nvPicPr>
          <p:cNvPr id="4" name="图片 3">
            <a:extLst>
              <a:ext uri="{FF2B5EF4-FFF2-40B4-BE49-F238E27FC236}">
                <a16:creationId xmlns:a16="http://schemas.microsoft.com/office/drawing/2014/main" id="{90FE1D33-0DBC-40C0-9546-19B9D2FCA080}"/>
              </a:ext>
            </a:extLst>
          </p:cNvPr>
          <p:cNvPicPr>
            <a:picLocks noChangeAspect="1"/>
          </p:cNvPicPr>
          <p:nvPr/>
        </p:nvPicPr>
        <p:blipFill>
          <a:blip r:embed="rId4"/>
          <a:stretch>
            <a:fillRect/>
          </a:stretch>
        </p:blipFill>
        <p:spPr>
          <a:xfrm>
            <a:off x="4095596" y="3655428"/>
            <a:ext cx="3587036" cy="2216149"/>
          </a:xfrm>
          <a:prstGeom prst="rect">
            <a:avLst/>
          </a:prstGeom>
        </p:spPr>
      </p:pic>
      <p:pic>
        <p:nvPicPr>
          <p:cNvPr id="5" name="图片 4">
            <a:extLst>
              <a:ext uri="{FF2B5EF4-FFF2-40B4-BE49-F238E27FC236}">
                <a16:creationId xmlns:a16="http://schemas.microsoft.com/office/drawing/2014/main" id="{A07803EE-351A-4C36-B016-2F9C49B2772D}"/>
              </a:ext>
            </a:extLst>
          </p:cNvPr>
          <p:cNvPicPr>
            <a:picLocks noChangeAspect="1"/>
          </p:cNvPicPr>
          <p:nvPr/>
        </p:nvPicPr>
        <p:blipFill>
          <a:blip r:embed="rId5"/>
          <a:stretch>
            <a:fillRect/>
          </a:stretch>
        </p:blipFill>
        <p:spPr>
          <a:xfrm>
            <a:off x="365522" y="3548063"/>
            <a:ext cx="3171825" cy="2457450"/>
          </a:xfrm>
          <a:prstGeom prst="rect">
            <a:avLst/>
          </a:prstGeom>
        </p:spPr>
      </p:pic>
      <p:pic>
        <p:nvPicPr>
          <p:cNvPr id="6" name="图片 5">
            <a:extLst>
              <a:ext uri="{FF2B5EF4-FFF2-40B4-BE49-F238E27FC236}">
                <a16:creationId xmlns:a16="http://schemas.microsoft.com/office/drawing/2014/main" id="{F3F2873A-4BE4-4081-9A87-D47A09A39C8F}"/>
              </a:ext>
            </a:extLst>
          </p:cNvPr>
          <p:cNvPicPr>
            <a:picLocks noChangeAspect="1"/>
          </p:cNvPicPr>
          <p:nvPr/>
        </p:nvPicPr>
        <p:blipFill>
          <a:blip r:embed="rId6"/>
          <a:stretch>
            <a:fillRect/>
          </a:stretch>
        </p:blipFill>
        <p:spPr>
          <a:xfrm>
            <a:off x="8240882" y="3655429"/>
            <a:ext cx="3585596" cy="2216149"/>
          </a:xfrm>
          <a:prstGeom prst="rect">
            <a:avLst/>
          </a:prstGeom>
        </p:spPr>
      </p:pic>
    </p:spTree>
    <p:extLst>
      <p:ext uri="{BB962C8B-B14F-4D97-AF65-F5344CB8AC3E}">
        <p14:creationId xmlns:p14="http://schemas.microsoft.com/office/powerpoint/2010/main" val="680410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71C67F-585B-4397-864C-0549DF92C42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8000"/>
                    </a14:imgEffect>
                    <a14:imgEffect>
                      <a14:colorTemperature colorTemp="4628"/>
                    </a14:imgEffect>
                    <a14:imgEffect>
                      <a14:saturation sat="83000"/>
                    </a14:imgEffect>
                  </a14:imgLayer>
                </a14:imgProps>
              </a:ext>
              <a:ext uri="{28A0092B-C50C-407E-A947-70E740481C1C}">
                <a14:useLocalDpi xmlns:a14="http://schemas.microsoft.com/office/drawing/2010/main" val="0"/>
              </a:ext>
            </a:extLst>
          </a:blip>
          <a:srcRect t="10953"/>
          <a:stretch>
            <a:fillRect/>
          </a:stretch>
        </p:blipFill>
        <p:spPr>
          <a:xfrm>
            <a:off x="0" y="0"/>
            <a:ext cx="12192000" cy="6858000"/>
          </a:xfrm>
          <a:prstGeom prst="rect">
            <a:avLst/>
          </a:prstGeom>
        </p:spPr>
      </p:pic>
      <p:sp>
        <p:nvSpPr>
          <p:cNvPr id="3" name="内容占位符 2">
            <a:extLst>
              <a:ext uri="{FF2B5EF4-FFF2-40B4-BE49-F238E27FC236}">
                <a16:creationId xmlns:a16="http://schemas.microsoft.com/office/drawing/2014/main" id="{55BB0176-7542-41AF-A40D-4A1205B612B7}"/>
              </a:ext>
            </a:extLst>
          </p:cNvPr>
          <p:cNvSpPr>
            <a:spLocks noGrp="1"/>
          </p:cNvSpPr>
          <p:nvPr>
            <p:ph idx="1"/>
          </p:nvPr>
        </p:nvSpPr>
        <p:spPr>
          <a:xfrm>
            <a:off x="297688" y="411824"/>
            <a:ext cx="11596623" cy="4351338"/>
          </a:xfrm>
        </p:spPr>
        <p:txBody>
          <a:bodyPr/>
          <a:lstStyle/>
          <a:p>
            <a:pPr marL="0" indent="0">
              <a:lnSpc>
                <a:spcPct val="120000"/>
              </a:lnSpc>
              <a:buNone/>
            </a:pPr>
            <a:r>
              <a:rPr lang="zh-CN" altLang="en-US" sz="2800" b="1" dirty="0">
                <a:solidFill>
                  <a:schemeClr val="bg1"/>
                </a:solidFill>
                <a:latin typeface="+mn-ea"/>
              </a:rPr>
              <a:t>   在清洗完数据之后，便开始初步的分析。在这个阶段当中，我们统计了每一天的数据总量、每一天的车辆数、还有对一些数据进行统计计数。然后就是筛选出所有的上车点和下车点，这是初阶段最重要的一步，我们接下来的分析将会基于这个步骤得到的数据。为了分辨出上车点和下车点我们首先对数据进行了排序，然后筛选出载客状态发生变化的数据，汇总成为表格。</a:t>
            </a:r>
          </a:p>
          <a:p>
            <a:endParaRPr lang="zh-CN" altLang="en-US" dirty="0"/>
          </a:p>
        </p:txBody>
      </p:sp>
      <p:pic>
        <p:nvPicPr>
          <p:cNvPr id="4" name="图片 3">
            <a:extLst>
              <a:ext uri="{FF2B5EF4-FFF2-40B4-BE49-F238E27FC236}">
                <a16:creationId xmlns:a16="http://schemas.microsoft.com/office/drawing/2014/main" id="{976846F6-8100-4618-9DFC-F3A109B21391}"/>
              </a:ext>
            </a:extLst>
          </p:cNvPr>
          <p:cNvPicPr>
            <a:picLocks noChangeAspect="1"/>
          </p:cNvPicPr>
          <p:nvPr/>
        </p:nvPicPr>
        <p:blipFill>
          <a:blip r:embed="rId4"/>
          <a:stretch>
            <a:fillRect/>
          </a:stretch>
        </p:blipFill>
        <p:spPr>
          <a:xfrm>
            <a:off x="1212804" y="3727317"/>
            <a:ext cx="5476753" cy="2071689"/>
          </a:xfrm>
          <a:prstGeom prst="rect">
            <a:avLst/>
          </a:prstGeom>
        </p:spPr>
      </p:pic>
      <p:pic>
        <p:nvPicPr>
          <p:cNvPr id="6" name="图片 5">
            <a:extLst>
              <a:ext uri="{FF2B5EF4-FFF2-40B4-BE49-F238E27FC236}">
                <a16:creationId xmlns:a16="http://schemas.microsoft.com/office/drawing/2014/main" id="{29E8A8A0-2943-45FD-8854-61CE338C4852}"/>
              </a:ext>
            </a:extLst>
          </p:cNvPr>
          <p:cNvPicPr>
            <a:picLocks noChangeAspect="1"/>
          </p:cNvPicPr>
          <p:nvPr/>
        </p:nvPicPr>
        <p:blipFill>
          <a:blip r:embed="rId5"/>
          <a:stretch>
            <a:fillRect/>
          </a:stretch>
        </p:blipFill>
        <p:spPr>
          <a:xfrm>
            <a:off x="7604673" y="3175869"/>
            <a:ext cx="3592335" cy="3565959"/>
          </a:xfrm>
          <a:prstGeom prst="rect">
            <a:avLst/>
          </a:prstGeom>
        </p:spPr>
      </p:pic>
    </p:spTree>
    <p:extLst>
      <p:ext uri="{BB962C8B-B14F-4D97-AF65-F5344CB8AC3E}">
        <p14:creationId xmlns:p14="http://schemas.microsoft.com/office/powerpoint/2010/main" val="38785443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435EC52-4710-4047-B315-5FB9DCAA328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8000"/>
                    </a14:imgEffect>
                    <a14:imgEffect>
                      <a14:colorTemperature colorTemp="4628"/>
                    </a14:imgEffect>
                    <a14:imgEffect>
                      <a14:saturation sat="83000"/>
                    </a14:imgEffect>
                  </a14:imgLayer>
                </a14:imgProps>
              </a:ext>
              <a:ext uri="{28A0092B-C50C-407E-A947-70E740481C1C}">
                <a14:useLocalDpi xmlns:a14="http://schemas.microsoft.com/office/drawing/2010/main" val="0"/>
              </a:ext>
            </a:extLst>
          </a:blip>
          <a:srcRect t="10953"/>
          <a:stretch>
            <a:fillRect/>
          </a:stretch>
        </p:blipFill>
        <p:spPr>
          <a:xfrm>
            <a:off x="0" y="0"/>
            <a:ext cx="12192000" cy="6858000"/>
          </a:xfrm>
          <a:prstGeom prst="rect">
            <a:avLst/>
          </a:prstGeom>
        </p:spPr>
      </p:pic>
      <p:sp>
        <p:nvSpPr>
          <p:cNvPr id="3" name="内容占位符 2">
            <a:extLst>
              <a:ext uri="{FF2B5EF4-FFF2-40B4-BE49-F238E27FC236}">
                <a16:creationId xmlns:a16="http://schemas.microsoft.com/office/drawing/2014/main" id="{CDCD1A90-68BE-498A-9751-B7F9B7DF1A27}"/>
              </a:ext>
            </a:extLst>
          </p:cNvPr>
          <p:cNvSpPr>
            <a:spLocks noGrp="1"/>
          </p:cNvSpPr>
          <p:nvPr>
            <p:ph idx="1"/>
          </p:nvPr>
        </p:nvSpPr>
        <p:spPr>
          <a:xfrm>
            <a:off x="143127" y="-1"/>
            <a:ext cx="11905746" cy="4351338"/>
          </a:xfrm>
        </p:spPr>
        <p:txBody>
          <a:bodyPr>
            <a:normAutofit/>
          </a:bodyPr>
          <a:lstStyle/>
          <a:p>
            <a:pPr marL="0" indent="0">
              <a:lnSpc>
                <a:spcPct val="130000"/>
              </a:lnSpc>
              <a:buNone/>
            </a:pPr>
            <a:r>
              <a:rPr lang="zh-CN" altLang="en-US" sz="2800" b="1" dirty="0">
                <a:solidFill>
                  <a:schemeClr val="bg1"/>
                </a:solidFill>
                <a:latin typeface="+mn-ea"/>
              </a:rPr>
              <a:t>   我们对上下车点进行了可视化和处理。对每日上下车次数统计、每小时的统计并绘图、统计了平均时耗。再进行空驶率的计算，空驶率是无载客状态下的行车总时长与行车总时长的比率，这个步骤的编程计算略微复杂，结果汇总成表格，并对其绘图。这个阶段我们绘制了较多的图，下面是部分可视化结果，可以看出得到的结果是合理的。</a:t>
            </a:r>
          </a:p>
        </p:txBody>
      </p:sp>
      <p:pic>
        <p:nvPicPr>
          <p:cNvPr id="4" name="图片 3">
            <a:extLst>
              <a:ext uri="{FF2B5EF4-FFF2-40B4-BE49-F238E27FC236}">
                <a16:creationId xmlns:a16="http://schemas.microsoft.com/office/drawing/2014/main" id="{2F3D22F4-89DC-48D0-A6B8-F397EC1E5597}"/>
              </a:ext>
            </a:extLst>
          </p:cNvPr>
          <p:cNvPicPr>
            <a:picLocks noChangeAspect="1"/>
          </p:cNvPicPr>
          <p:nvPr/>
        </p:nvPicPr>
        <p:blipFill>
          <a:blip r:embed="rId4"/>
          <a:stretch>
            <a:fillRect/>
          </a:stretch>
        </p:blipFill>
        <p:spPr>
          <a:xfrm>
            <a:off x="143127" y="2991214"/>
            <a:ext cx="6705600" cy="1679773"/>
          </a:xfrm>
          <a:prstGeom prst="rect">
            <a:avLst/>
          </a:prstGeom>
        </p:spPr>
      </p:pic>
      <p:pic>
        <p:nvPicPr>
          <p:cNvPr id="5" name="图片 4">
            <a:extLst>
              <a:ext uri="{FF2B5EF4-FFF2-40B4-BE49-F238E27FC236}">
                <a16:creationId xmlns:a16="http://schemas.microsoft.com/office/drawing/2014/main" id="{0A76D406-CF4C-49EE-9965-C4FADE6BD10C}"/>
              </a:ext>
            </a:extLst>
          </p:cNvPr>
          <p:cNvPicPr>
            <a:picLocks noChangeAspect="1"/>
          </p:cNvPicPr>
          <p:nvPr/>
        </p:nvPicPr>
        <p:blipFill>
          <a:blip r:embed="rId5"/>
          <a:stretch>
            <a:fillRect/>
          </a:stretch>
        </p:blipFill>
        <p:spPr>
          <a:xfrm>
            <a:off x="9001017" y="2305144"/>
            <a:ext cx="3219450" cy="3311764"/>
          </a:xfrm>
          <a:prstGeom prst="rect">
            <a:avLst/>
          </a:prstGeom>
        </p:spPr>
      </p:pic>
      <p:pic>
        <p:nvPicPr>
          <p:cNvPr id="9" name="图片 8">
            <a:extLst>
              <a:ext uri="{FF2B5EF4-FFF2-40B4-BE49-F238E27FC236}">
                <a16:creationId xmlns:a16="http://schemas.microsoft.com/office/drawing/2014/main" id="{0A275A38-2A96-4ABF-B801-DF8D236B38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98732" y="4974072"/>
            <a:ext cx="3409950" cy="1702755"/>
          </a:xfrm>
          <a:prstGeom prst="rect">
            <a:avLst/>
          </a:prstGeom>
        </p:spPr>
      </p:pic>
      <p:pic>
        <p:nvPicPr>
          <p:cNvPr id="11" name="图片 10">
            <a:extLst>
              <a:ext uri="{FF2B5EF4-FFF2-40B4-BE49-F238E27FC236}">
                <a16:creationId xmlns:a16="http://schemas.microsoft.com/office/drawing/2014/main" id="{B7A89DE8-4961-4CFA-B811-DA3954ACFC8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3048" y="5103908"/>
            <a:ext cx="3086100" cy="1541041"/>
          </a:xfrm>
          <a:prstGeom prst="rect">
            <a:avLst/>
          </a:prstGeom>
        </p:spPr>
      </p:pic>
      <p:pic>
        <p:nvPicPr>
          <p:cNvPr id="13" name="图片 12">
            <a:extLst>
              <a:ext uri="{FF2B5EF4-FFF2-40B4-BE49-F238E27FC236}">
                <a16:creationId xmlns:a16="http://schemas.microsoft.com/office/drawing/2014/main" id="{66BD598F-5894-4864-AEC3-CBC9058489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66" y="4847323"/>
            <a:ext cx="3810000" cy="1902520"/>
          </a:xfrm>
          <a:prstGeom prst="rect">
            <a:avLst/>
          </a:prstGeom>
        </p:spPr>
      </p:pic>
      <p:pic>
        <p:nvPicPr>
          <p:cNvPr id="6" name="图片 5">
            <a:extLst>
              <a:ext uri="{FF2B5EF4-FFF2-40B4-BE49-F238E27FC236}">
                <a16:creationId xmlns:a16="http://schemas.microsoft.com/office/drawing/2014/main" id="{72BE25A2-690F-4EBB-9ACC-05ACD40AEA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8580" y="3031196"/>
            <a:ext cx="3173043" cy="1859661"/>
          </a:xfrm>
          <a:prstGeom prst="rect">
            <a:avLst/>
          </a:prstGeom>
        </p:spPr>
      </p:pic>
    </p:spTree>
    <p:extLst>
      <p:ext uri="{BB962C8B-B14F-4D97-AF65-F5344CB8AC3E}">
        <p14:creationId xmlns:p14="http://schemas.microsoft.com/office/powerpoint/2010/main" val="7771728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25702"/>
            <a:ext cx="12192000" cy="3682448"/>
            <a:chOff x="0" y="1304510"/>
            <a:chExt cx="12192000" cy="4248979"/>
          </a:xfrm>
        </p:grpSpPr>
        <p:sp>
          <p:nvSpPr>
            <p:cNvPr id="3" name="矩形 2"/>
            <p:cNvSpPr/>
            <p:nvPr/>
          </p:nvSpPr>
          <p:spPr>
            <a:xfrm>
              <a:off x="0" y="1304510"/>
              <a:ext cx="12192000" cy="4248979"/>
            </a:xfrm>
            <a:prstGeom prst="rect">
              <a:avLst/>
            </a:prstGeom>
            <a:blipFill dpi="0" rotWithShape="1">
              <a:blip r:embed="rId3" cstate="email"/>
              <a:srcRect/>
              <a:tile tx="0" ty="0" sx="100000" sy="100000" flip="x"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304511"/>
              <a:ext cx="12192000" cy="4248978"/>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5231296" y="1060998"/>
            <a:ext cx="1729408" cy="1729408"/>
          </a:xfrm>
          <a:prstGeom prst="ellipse">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accent5">
                    <a:lumMod val="40000"/>
                    <a:lumOff val="60000"/>
                  </a:schemeClr>
                </a:solidFill>
              </a:rPr>
              <a:t>04</a:t>
            </a:r>
            <a:endParaRPr lang="zh-CN" altLang="en-US" sz="6000" b="1" dirty="0">
              <a:solidFill>
                <a:schemeClr val="accent5">
                  <a:lumMod val="40000"/>
                  <a:lumOff val="60000"/>
                </a:schemeClr>
              </a:solidFill>
            </a:endParaRPr>
          </a:p>
        </p:txBody>
      </p:sp>
      <p:grpSp>
        <p:nvGrpSpPr>
          <p:cNvPr id="12" name="组合 11"/>
          <p:cNvGrpSpPr/>
          <p:nvPr/>
        </p:nvGrpSpPr>
        <p:grpSpPr>
          <a:xfrm>
            <a:off x="4248770" y="3107217"/>
            <a:ext cx="3694458" cy="2776739"/>
            <a:chOff x="4248770" y="3107217"/>
            <a:chExt cx="3694458" cy="2776739"/>
          </a:xfrm>
        </p:grpSpPr>
        <p:sp>
          <p:nvSpPr>
            <p:cNvPr id="6" name="矩形 5"/>
            <p:cNvSpPr/>
            <p:nvPr/>
          </p:nvSpPr>
          <p:spPr>
            <a:xfrm>
              <a:off x="4248770" y="3107217"/>
              <a:ext cx="3694458" cy="663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accent5">
                      <a:lumMod val="40000"/>
                      <a:lumOff val="60000"/>
                    </a:schemeClr>
                  </a:solidFill>
                  <a:latin typeface="方正兰亭超细黑简体" panose="02000000000000000000" pitchFamily="2" charset="-122"/>
                  <a:ea typeface="方正兰亭超细黑简体" panose="02000000000000000000" pitchFamily="2" charset="-122"/>
                </a:rPr>
                <a:t>论文初稿撰写</a:t>
              </a:r>
            </a:p>
          </p:txBody>
        </p:sp>
        <p:grpSp>
          <p:nvGrpSpPr>
            <p:cNvPr id="9" name="组合 8"/>
            <p:cNvGrpSpPr/>
            <p:nvPr/>
          </p:nvGrpSpPr>
          <p:grpSpPr>
            <a:xfrm rot="5400000">
              <a:off x="5827647" y="5453376"/>
              <a:ext cx="536704" cy="324456"/>
              <a:chOff x="10627004" y="3081131"/>
              <a:chExt cx="1150867" cy="695738"/>
            </a:xfrm>
          </p:grpSpPr>
          <p:sp>
            <p:nvSpPr>
              <p:cNvPr id="10" name="箭头: V 形 9"/>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p:cNvSpPr/>
              <p:nvPr/>
            </p:nvSpPr>
            <p:spPr>
              <a:xfrm>
                <a:off x="10627004" y="3081131"/>
                <a:ext cx="695738" cy="695738"/>
              </a:xfrm>
              <a:prstGeom prst="chevron">
                <a:avLst>
                  <a:gd name="adj" fmla="val 58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179A6CF-3BFF-46CD-B5C6-BB45AEB8A378}"/>
              </a:ext>
            </a:extLst>
          </p:cNvPr>
          <p:cNvPicPr>
            <a:picLocks noChangeAspect="1"/>
          </p:cNvPicPr>
          <p:nvPr/>
        </p:nvPicPr>
        <p:blipFill>
          <a:blip r:embed="rId2"/>
          <a:stretch>
            <a:fillRect/>
          </a:stretch>
        </p:blipFill>
        <p:spPr>
          <a:xfrm>
            <a:off x="3121155" y="173438"/>
            <a:ext cx="8201705" cy="6641700"/>
          </a:xfrm>
          <a:prstGeom prst="rect">
            <a:avLst/>
          </a:prstGeom>
        </p:spPr>
      </p:pic>
      <p:grpSp>
        <p:nvGrpSpPr>
          <p:cNvPr id="3" name="组合 2">
            <a:extLst>
              <a:ext uri="{FF2B5EF4-FFF2-40B4-BE49-F238E27FC236}">
                <a16:creationId xmlns:a16="http://schemas.microsoft.com/office/drawing/2014/main" id="{C8AC797C-101A-42BD-BCBA-AD2C5C038B1C}"/>
              </a:ext>
            </a:extLst>
          </p:cNvPr>
          <p:cNvGrpSpPr/>
          <p:nvPr/>
        </p:nvGrpSpPr>
        <p:grpSpPr>
          <a:xfrm>
            <a:off x="-212096" y="523629"/>
            <a:ext cx="5010339" cy="645295"/>
            <a:chOff x="-228600" y="631313"/>
            <a:chExt cx="5078185" cy="657079"/>
          </a:xfrm>
        </p:grpSpPr>
        <p:sp>
          <p:nvSpPr>
            <p:cNvPr id="4" name="矩形 3">
              <a:extLst>
                <a:ext uri="{FF2B5EF4-FFF2-40B4-BE49-F238E27FC236}">
                  <a16:creationId xmlns:a16="http://schemas.microsoft.com/office/drawing/2014/main" id="{69247762-7835-4AC8-BBED-0E30F1E1CC3E}"/>
                </a:ext>
              </a:extLst>
            </p:cNvPr>
            <p:cNvSpPr/>
            <p:nvPr/>
          </p:nvSpPr>
          <p:spPr>
            <a:xfrm>
              <a:off x="576470" y="631313"/>
              <a:ext cx="4273115"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accent1">
                      <a:lumMod val="75000"/>
                    </a:schemeClr>
                  </a:solidFill>
                  <a:latin typeface="+mj-ea"/>
                </a:rPr>
                <a:t>论文初稿撰写</a:t>
              </a:r>
            </a:p>
          </p:txBody>
        </p:sp>
        <p:grpSp>
          <p:nvGrpSpPr>
            <p:cNvPr id="5" name="组合 4">
              <a:extLst>
                <a:ext uri="{FF2B5EF4-FFF2-40B4-BE49-F238E27FC236}">
                  <a16:creationId xmlns:a16="http://schemas.microsoft.com/office/drawing/2014/main" id="{5C3AA793-C19E-485D-9985-450605BAB499}"/>
                </a:ext>
              </a:extLst>
            </p:cNvPr>
            <p:cNvGrpSpPr/>
            <p:nvPr/>
          </p:nvGrpSpPr>
          <p:grpSpPr>
            <a:xfrm>
              <a:off x="-228600" y="764274"/>
              <a:ext cx="634030" cy="383292"/>
              <a:chOff x="10627004" y="3081131"/>
              <a:chExt cx="1150867" cy="695738"/>
            </a:xfrm>
          </p:grpSpPr>
          <p:sp>
            <p:nvSpPr>
              <p:cNvPr id="6" name="箭头: V 形 5">
                <a:extLst>
                  <a:ext uri="{FF2B5EF4-FFF2-40B4-BE49-F238E27FC236}">
                    <a16:creationId xmlns:a16="http://schemas.microsoft.com/office/drawing/2014/main" id="{817E4FA9-5841-40C4-BD6D-694F3C4B24B2}"/>
                  </a:ext>
                </a:extLst>
              </p:cNvPr>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V 形 6">
                <a:extLst>
                  <a:ext uri="{FF2B5EF4-FFF2-40B4-BE49-F238E27FC236}">
                    <a16:creationId xmlns:a16="http://schemas.microsoft.com/office/drawing/2014/main" id="{C6B3C6D0-1539-48B8-BC00-19BFE5C41E69}"/>
                  </a:ext>
                </a:extLst>
              </p:cNvPr>
              <p:cNvSpPr/>
              <p:nvPr/>
            </p:nvSpPr>
            <p:spPr>
              <a:xfrm>
                <a:off x="10627004" y="3081131"/>
                <a:ext cx="695738" cy="695738"/>
              </a:xfrm>
              <a:prstGeom prst="chevron">
                <a:avLst>
                  <a:gd name="adj" fmla="val 58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extLst>
      <p:ext uri="{BB962C8B-B14F-4D97-AF65-F5344CB8AC3E}">
        <p14:creationId xmlns:p14="http://schemas.microsoft.com/office/powerpoint/2010/main" val="26846774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5EB7BBA-7CEB-41FF-B642-FE0EFF7E5B89}"/>
              </a:ext>
            </a:extLst>
          </p:cNvPr>
          <p:cNvPicPr>
            <a:picLocks noChangeAspect="1"/>
          </p:cNvPicPr>
          <p:nvPr/>
        </p:nvPicPr>
        <p:blipFill>
          <a:blip r:embed="rId2"/>
          <a:stretch>
            <a:fillRect/>
          </a:stretch>
        </p:blipFill>
        <p:spPr>
          <a:xfrm>
            <a:off x="1089283" y="537389"/>
            <a:ext cx="10013434" cy="5783222"/>
          </a:xfrm>
          <a:prstGeom prst="rect">
            <a:avLst/>
          </a:prstGeom>
        </p:spPr>
      </p:pic>
    </p:spTree>
    <p:extLst>
      <p:ext uri="{BB962C8B-B14F-4D97-AF65-F5344CB8AC3E}">
        <p14:creationId xmlns:p14="http://schemas.microsoft.com/office/powerpoint/2010/main" val="15416653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FB50528-9904-4913-BD90-34BB7A94EE95}"/>
              </a:ext>
            </a:extLst>
          </p:cNvPr>
          <p:cNvPicPr>
            <a:picLocks noChangeAspect="1"/>
          </p:cNvPicPr>
          <p:nvPr/>
        </p:nvPicPr>
        <p:blipFill>
          <a:blip r:embed="rId2"/>
          <a:stretch>
            <a:fillRect/>
          </a:stretch>
        </p:blipFill>
        <p:spPr>
          <a:xfrm>
            <a:off x="1564756" y="43249"/>
            <a:ext cx="4109922" cy="6858000"/>
          </a:xfrm>
          <a:prstGeom prst="rect">
            <a:avLst/>
          </a:prstGeom>
        </p:spPr>
      </p:pic>
      <p:pic>
        <p:nvPicPr>
          <p:cNvPr id="3" name="图片 2">
            <a:extLst>
              <a:ext uri="{FF2B5EF4-FFF2-40B4-BE49-F238E27FC236}">
                <a16:creationId xmlns:a16="http://schemas.microsoft.com/office/drawing/2014/main" id="{BB80E3DF-B97F-4898-8D5F-F1A04EF2F16C}"/>
              </a:ext>
            </a:extLst>
          </p:cNvPr>
          <p:cNvPicPr>
            <a:picLocks noChangeAspect="1"/>
          </p:cNvPicPr>
          <p:nvPr/>
        </p:nvPicPr>
        <p:blipFill>
          <a:blip r:embed="rId3"/>
          <a:stretch>
            <a:fillRect/>
          </a:stretch>
        </p:blipFill>
        <p:spPr>
          <a:xfrm>
            <a:off x="6517324" y="43249"/>
            <a:ext cx="4109921" cy="3247254"/>
          </a:xfrm>
          <a:prstGeom prst="rect">
            <a:avLst/>
          </a:prstGeom>
        </p:spPr>
      </p:pic>
      <p:pic>
        <p:nvPicPr>
          <p:cNvPr id="4" name="图片 3">
            <a:extLst>
              <a:ext uri="{FF2B5EF4-FFF2-40B4-BE49-F238E27FC236}">
                <a16:creationId xmlns:a16="http://schemas.microsoft.com/office/drawing/2014/main" id="{D47C875E-DF9F-41D6-87B9-8FAFFBC7A971}"/>
              </a:ext>
            </a:extLst>
          </p:cNvPr>
          <p:cNvPicPr>
            <a:picLocks noChangeAspect="1"/>
          </p:cNvPicPr>
          <p:nvPr/>
        </p:nvPicPr>
        <p:blipFill>
          <a:blip r:embed="rId4"/>
          <a:stretch>
            <a:fillRect/>
          </a:stretch>
        </p:blipFill>
        <p:spPr>
          <a:xfrm>
            <a:off x="6517322" y="3282529"/>
            <a:ext cx="4109922" cy="3532222"/>
          </a:xfrm>
          <a:prstGeom prst="rect">
            <a:avLst/>
          </a:prstGeom>
        </p:spPr>
      </p:pic>
    </p:spTree>
    <p:extLst>
      <p:ext uri="{BB962C8B-B14F-4D97-AF65-F5344CB8AC3E}">
        <p14:creationId xmlns:p14="http://schemas.microsoft.com/office/powerpoint/2010/main" val="34663719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7744" y="725903"/>
            <a:ext cx="4887978" cy="715617"/>
            <a:chOff x="-27744" y="725903"/>
            <a:chExt cx="4887978" cy="715617"/>
          </a:xfrm>
        </p:grpSpPr>
        <p:grpSp>
          <p:nvGrpSpPr>
            <p:cNvPr id="2" name="组合 1"/>
            <p:cNvGrpSpPr/>
            <p:nvPr/>
          </p:nvGrpSpPr>
          <p:grpSpPr>
            <a:xfrm>
              <a:off x="606286" y="725903"/>
              <a:ext cx="4253948" cy="715617"/>
              <a:chOff x="606286" y="725903"/>
              <a:chExt cx="4253948" cy="715617"/>
            </a:xfrm>
            <a:solidFill>
              <a:schemeClr val="bg1">
                <a:lumMod val="95000"/>
              </a:schemeClr>
            </a:solidFill>
          </p:grpSpPr>
          <p:sp>
            <p:nvSpPr>
              <p:cNvPr id="3" name="矩形 2"/>
              <p:cNvSpPr/>
              <p:nvPr/>
            </p:nvSpPr>
            <p:spPr>
              <a:xfrm>
                <a:off x="606286" y="725903"/>
                <a:ext cx="1818861" cy="7156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accent5"/>
                    </a:solidFill>
                  </a:rPr>
                  <a:t>目录</a:t>
                </a:r>
                <a:r>
                  <a:rPr lang="en-US" altLang="zh-CN" sz="5400" dirty="0">
                    <a:solidFill>
                      <a:schemeClr val="accent5"/>
                    </a:solidFill>
                  </a:rPr>
                  <a:t>/</a:t>
                </a:r>
                <a:endParaRPr lang="zh-CN" altLang="en-US" sz="5400" dirty="0">
                  <a:solidFill>
                    <a:schemeClr val="accent5"/>
                  </a:solidFill>
                </a:endParaRPr>
              </a:p>
            </p:txBody>
          </p:sp>
          <p:sp>
            <p:nvSpPr>
              <p:cNvPr id="4" name="矩形 3"/>
              <p:cNvSpPr/>
              <p:nvPr/>
            </p:nvSpPr>
            <p:spPr>
              <a:xfrm>
                <a:off x="2355573" y="805415"/>
                <a:ext cx="2504661" cy="636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2"/>
                    </a:solidFill>
                  </a:rPr>
                  <a:t>CONTENTS</a:t>
                </a:r>
                <a:endParaRPr lang="zh-CN" altLang="en-US" sz="3600" dirty="0">
                  <a:solidFill>
                    <a:schemeClr val="tx2"/>
                  </a:solidFill>
                </a:endParaRPr>
              </a:p>
            </p:txBody>
          </p:sp>
        </p:grpSp>
        <p:grpSp>
          <p:nvGrpSpPr>
            <p:cNvPr id="27" name="组合 26"/>
            <p:cNvGrpSpPr/>
            <p:nvPr/>
          </p:nvGrpSpPr>
          <p:grpSpPr>
            <a:xfrm>
              <a:off x="-27744" y="892065"/>
              <a:ext cx="634030" cy="383292"/>
              <a:chOff x="-228600" y="764274"/>
              <a:chExt cx="634030" cy="383292"/>
            </a:xfrm>
          </p:grpSpPr>
          <p:sp>
            <p:nvSpPr>
              <p:cNvPr id="25" name="箭头: V 形 24"/>
              <p:cNvSpPr/>
              <p:nvPr/>
            </p:nvSpPr>
            <p:spPr>
              <a:xfrm>
                <a:off x="22137" y="764274"/>
                <a:ext cx="383293" cy="383292"/>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228600" y="764274"/>
                <a:ext cx="383293" cy="383292"/>
              </a:xfrm>
              <a:prstGeom prst="chevron">
                <a:avLst>
                  <a:gd name="adj" fmla="val 58929"/>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5" name="组合 34"/>
          <p:cNvGrpSpPr/>
          <p:nvPr/>
        </p:nvGrpSpPr>
        <p:grpSpPr>
          <a:xfrm>
            <a:off x="2709332" y="2093944"/>
            <a:ext cx="4112647" cy="704952"/>
            <a:chOff x="2723187" y="1988530"/>
            <a:chExt cx="4112647" cy="704952"/>
          </a:xfrm>
        </p:grpSpPr>
        <p:grpSp>
          <p:nvGrpSpPr>
            <p:cNvPr id="5" name="组合 4"/>
            <p:cNvGrpSpPr/>
            <p:nvPr/>
          </p:nvGrpSpPr>
          <p:grpSpPr>
            <a:xfrm>
              <a:off x="2999658" y="1988530"/>
              <a:ext cx="3836176" cy="704952"/>
              <a:chOff x="6621163" y="1101254"/>
              <a:chExt cx="3836176" cy="704952"/>
            </a:xfrm>
          </p:grpSpPr>
          <p:sp>
            <p:nvSpPr>
              <p:cNvPr id="8" name="文本框 7"/>
              <p:cNvSpPr txBox="1"/>
              <p:nvPr/>
            </p:nvSpPr>
            <p:spPr>
              <a:xfrm>
                <a:off x="7319891" y="1192120"/>
                <a:ext cx="3137448" cy="523220"/>
              </a:xfrm>
              <a:prstGeom prst="rect">
                <a:avLst/>
              </a:prstGeom>
              <a:noFill/>
            </p:spPr>
            <p:txBody>
              <a:bodyPr wrap="square" rtlCol="0">
                <a:spAutoFit/>
              </a:bodyPr>
              <a:lstStyle/>
              <a:p>
                <a:r>
                  <a:rPr lang="zh-CN" altLang="en-US" sz="2800" dirty="0">
                    <a:solidFill>
                      <a:schemeClr val="accent5"/>
                    </a:solidFill>
                    <a:latin typeface="+mj-ea"/>
                    <a:ea typeface="+mj-ea"/>
                  </a:rPr>
                  <a:t>选题意义</a:t>
                </a:r>
              </a:p>
            </p:txBody>
          </p:sp>
          <p:sp>
            <p:nvSpPr>
              <p:cNvPr id="7" name="矩形 6"/>
              <p:cNvSpPr/>
              <p:nvPr/>
            </p:nvSpPr>
            <p:spPr>
              <a:xfrm>
                <a:off x="6621163" y="1101254"/>
                <a:ext cx="765313" cy="704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5"/>
                    </a:solidFill>
                  </a:rPr>
                  <a:t>01</a:t>
                </a:r>
                <a:endParaRPr lang="zh-CN" altLang="en-US" sz="3200" dirty="0">
                  <a:solidFill>
                    <a:schemeClr val="accent5"/>
                  </a:solidFill>
                </a:endParaRPr>
              </a:p>
            </p:txBody>
          </p:sp>
        </p:grpSp>
        <p:sp>
          <p:nvSpPr>
            <p:cNvPr id="28" name="箭头: V 形 27"/>
            <p:cNvSpPr/>
            <p:nvPr/>
          </p:nvSpPr>
          <p:spPr>
            <a:xfrm>
              <a:off x="2723187" y="2246243"/>
              <a:ext cx="189526" cy="189526"/>
            </a:xfrm>
            <a:prstGeom prst="chevron">
              <a:avLst>
                <a:gd name="adj" fmla="val 58929"/>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32" name="组合 31"/>
          <p:cNvGrpSpPr/>
          <p:nvPr/>
        </p:nvGrpSpPr>
        <p:grpSpPr>
          <a:xfrm>
            <a:off x="2723187" y="3032137"/>
            <a:ext cx="4112647" cy="704952"/>
            <a:chOff x="2723187" y="2912869"/>
            <a:chExt cx="4112647" cy="704952"/>
          </a:xfrm>
        </p:grpSpPr>
        <p:grpSp>
          <p:nvGrpSpPr>
            <p:cNvPr id="10" name="组合 9"/>
            <p:cNvGrpSpPr/>
            <p:nvPr/>
          </p:nvGrpSpPr>
          <p:grpSpPr>
            <a:xfrm>
              <a:off x="2999658" y="2912869"/>
              <a:ext cx="3836176" cy="704952"/>
              <a:chOff x="6621163" y="1101254"/>
              <a:chExt cx="3836176" cy="704952"/>
            </a:xfrm>
          </p:grpSpPr>
          <p:sp>
            <p:nvSpPr>
              <p:cNvPr id="13" name="文本框 12"/>
              <p:cNvSpPr txBox="1"/>
              <p:nvPr/>
            </p:nvSpPr>
            <p:spPr>
              <a:xfrm>
                <a:off x="7319891" y="1192120"/>
                <a:ext cx="3137448" cy="523220"/>
              </a:xfrm>
              <a:prstGeom prst="rect">
                <a:avLst/>
              </a:prstGeom>
              <a:noFill/>
            </p:spPr>
            <p:txBody>
              <a:bodyPr wrap="square" rtlCol="0">
                <a:spAutoFit/>
              </a:bodyPr>
              <a:lstStyle/>
              <a:p>
                <a:r>
                  <a:rPr lang="zh-CN" altLang="en-US" sz="2800" dirty="0">
                    <a:solidFill>
                      <a:schemeClr val="tx2"/>
                    </a:solidFill>
                    <a:latin typeface="+mj-ea"/>
                    <a:ea typeface="+mj-ea"/>
                  </a:rPr>
                  <a:t>当前进度</a:t>
                </a:r>
              </a:p>
            </p:txBody>
          </p:sp>
          <p:sp>
            <p:nvSpPr>
              <p:cNvPr id="12" name="矩形 11"/>
              <p:cNvSpPr/>
              <p:nvPr/>
            </p:nvSpPr>
            <p:spPr>
              <a:xfrm>
                <a:off x="6621163" y="1101254"/>
                <a:ext cx="765313" cy="704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2"/>
                    </a:solidFill>
                  </a:rPr>
                  <a:t>02</a:t>
                </a:r>
                <a:endParaRPr lang="zh-CN" altLang="en-US" sz="3200" dirty="0">
                  <a:solidFill>
                    <a:schemeClr val="tx2"/>
                  </a:solidFill>
                </a:endParaRPr>
              </a:p>
            </p:txBody>
          </p:sp>
        </p:grpSp>
        <p:sp>
          <p:nvSpPr>
            <p:cNvPr id="29" name="箭头: V 形 28"/>
            <p:cNvSpPr/>
            <p:nvPr/>
          </p:nvSpPr>
          <p:spPr>
            <a:xfrm>
              <a:off x="2723187" y="3170582"/>
              <a:ext cx="189526" cy="189526"/>
            </a:xfrm>
            <a:prstGeom prst="chevron">
              <a:avLst>
                <a:gd name="adj" fmla="val 5892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组合 33"/>
          <p:cNvGrpSpPr/>
          <p:nvPr/>
        </p:nvGrpSpPr>
        <p:grpSpPr>
          <a:xfrm>
            <a:off x="2723187" y="3956476"/>
            <a:ext cx="5955591" cy="704952"/>
            <a:chOff x="2723187" y="3837208"/>
            <a:chExt cx="5955591" cy="704952"/>
          </a:xfrm>
        </p:grpSpPr>
        <p:grpSp>
          <p:nvGrpSpPr>
            <p:cNvPr id="15" name="组合 14"/>
            <p:cNvGrpSpPr/>
            <p:nvPr/>
          </p:nvGrpSpPr>
          <p:grpSpPr>
            <a:xfrm>
              <a:off x="2999658" y="3837208"/>
              <a:ext cx="5679120" cy="704952"/>
              <a:chOff x="6621163" y="1101254"/>
              <a:chExt cx="5679120" cy="704952"/>
            </a:xfrm>
          </p:grpSpPr>
          <p:sp>
            <p:nvSpPr>
              <p:cNvPr id="18" name="文本框 17"/>
              <p:cNvSpPr txBox="1"/>
              <p:nvPr/>
            </p:nvSpPr>
            <p:spPr>
              <a:xfrm>
                <a:off x="7319890" y="1192120"/>
                <a:ext cx="4980393" cy="523220"/>
              </a:xfrm>
              <a:prstGeom prst="rect">
                <a:avLst/>
              </a:prstGeom>
              <a:noFill/>
            </p:spPr>
            <p:txBody>
              <a:bodyPr wrap="square" rtlCol="0">
                <a:spAutoFit/>
              </a:bodyPr>
              <a:lstStyle/>
              <a:p>
                <a:r>
                  <a:rPr lang="zh-CN" altLang="en-US" sz="2800" dirty="0">
                    <a:solidFill>
                      <a:schemeClr val="accent5"/>
                    </a:solidFill>
                    <a:latin typeface="+mj-ea"/>
                    <a:ea typeface="+mj-ea"/>
                  </a:rPr>
                  <a:t>部分数据处理结果与可视化</a:t>
                </a:r>
              </a:p>
            </p:txBody>
          </p:sp>
          <p:sp>
            <p:nvSpPr>
              <p:cNvPr id="17" name="矩形 16"/>
              <p:cNvSpPr/>
              <p:nvPr/>
            </p:nvSpPr>
            <p:spPr>
              <a:xfrm>
                <a:off x="6621163" y="1101254"/>
                <a:ext cx="765313" cy="704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5"/>
                    </a:solidFill>
                  </a:rPr>
                  <a:t>03</a:t>
                </a:r>
                <a:endParaRPr lang="zh-CN" altLang="en-US" sz="3200" dirty="0">
                  <a:solidFill>
                    <a:schemeClr val="accent5"/>
                  </a:solidFill>
                </a:endParaRPr>
              </a:p>
            </p:txBody>
          </p:sp>
        </p:grpSp>
        <p:sp>
          <p:nvSpPr>
            <p:cNvPr id="30" name="箭头: V 形 29"/>
            <p:cNvSpPr/>
            <p:nvPr/>
          </p:nvSpPr>
          <p:spPr>
            <a:xfrm>
              <a:off x="2723187" y="4094921"/>
              <a:ext cx="189526" cy="189526"/>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7" name="图片 36"/>
          <p:cNvPicPr>
            <a:picLocks noChangeAspect="1"/>
          </p:cNvPicPr>
          <p:nvPr/>
        </p:nvPicPr>
        <p:blipFill rotWithShape="1">
          <a:blip r:embed="rId3" cstate="print">
            <a:duotone>
              <a:schemeClr val="accent1">
                <a:shade val="45000"/>
                <a:satMod val="135000"/>
              </a:schemeClr>
              <a:prstClr val="white"/>
            </a:duotone>
          </a:blip>
          <a:srcRect/>
          <a:stretch>
            <a:fillRect/>
          </a:stretch>
        </p:blipFill>
        <p:spPr>
          <a:xfrm>
            <a:off x="0" y="5552144"/>
            <a:ext cx="12330545" cy="1672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25702"/>
            <a:ext cx="12192000" cy="3682448"/>
            <a:chOff x="0" y="1304510"/>
            <a:chExt cx="12192000" cy="4248979"/>
          </a:xfrm>
        </p:grpSpPr>
        <p:sp>
          <p:nvSpPr>
            <p:cNvPr id="3" name="矩形 2"/>
            <p:cNvSpPr/>
            <p:nvPr/>
          </p:nvSpPr>
          <p:spPr>
            <a:xfrm>
              <a:off x="0" y="1304510"/>
              <a:ext cx="12192000" cy="4248979"/>
            </a:xfrm>
            <a:prstGeom prst="rect">
              <a:avLst/>
            </a:prstGeom>
            <a:blipFill dpi="0" rotWithShape="1">
              <a:blip r:embed="rId3"/>
              <a:srcRect/>
              <a:tile tx="0" ty="0" sx="100000" sy="100000" flip="x"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304511"/>
              <a:ext cx="12192000" cy="4248978"/>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5231296" y="1060998"/>
            <a:ext cx="1729408" cy="1729408"/>
          </a:xfrm>
          <a:prstGeom prst="ellipse">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accent5"/>
                </a:solidFill>
              </a:rPr>
              <a:t>05</a:t>
            </a:r>
            <a:endParaRPr lang="zh-CN" altLang="en-US" sz="6000" b="1" dirty="0">
              <a:solidFill>
                <a:schemeClr val="accent5"/>
              </a:solidFill>
            </a:endParaRPr>
          </a:p>
        </p:txBody>
      </p:sp>
      <p:grpSp>
        <p:nvGrpSpPr>
          <p:cNvPr id="12" name="组合 11"/>
          <p:cNvGrpSpPr/>
          <p:nvPr/>
        </p:nvGrpSpPr>
        <p:grpSpPr>
          <a:xfrm>
            <a:off x="4248770" y="3107217"/>
            <a:ext cx="3694458" cy="2776739"/>
            <a:chOff x="4248770" y="3107217"/>
            <a:chExt cx="3694458" cy="2776739"/>
          </a:xfrm>
        </p:grpSpPr>
        <p:sp>
          <p:nvSpPr>
            <p:cNvPr id="6" name="矩形 5"/>
            <p:cNvSpPr/>
            <p:nvPr/>
          </p:nvSpPr>
          <p:spPr>
            <a:xfrm>
              <a:off x="4248770" y="3107217"/>
              <a:ext cx="3694458" cy="663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accent5">
                      <a:lumMod val="40000"/>
                      <a:lumOff val="60000"/>
                    </a:schemeClr>
                  </a:solidFill>
                  <a:latin typeface="方正兰亭超细黑简体" panose="02000000000000000000" pitchFamily="2" charset="-122"/>
                  <a:ea typeface="方正兰亭超细黑简体" panose="02000000000000000000" pitchFamily="2" charset="-122"/>
                </a:rPr>
                <a:t>后期工作</a:t>
              </a:r>
            </a:p>
          </p:txBody>
        </p:sp>
        <p:grpSp>
          <p:nvGrpSpPr>
            <p:cNvPr id="9" name="组合 8"/>
            <p:cNvGrpSpPr/>
            <p:nvPr/>
          </p:nvGrpSpPr>
          <p:grpSpPr>
            <a:xfrm rot="5400000">
              <a:off x="5827647" y="5453376"/>
              <a:ext cx="536704" cy="324456"/>
              <a:chOff x="10627004" y="3081131"/>
              <a:chExt cx="1150867" cy="695738"/>
            </a:xfrm>
          </p:grpSpPr>
          <p:sp>
            <p:nvSpPr>
              <p:cNvPr id="10" name="箭头: V 形 9"/>
              <p:cNvSpPr/>
              <p:nvPr/>
            </p:nvSpPr>
            <p:spPr>
              <a:xfrm>
                <a:off x="11082133" y="3081131"/>
                <a:ext cx="695738" cy="695738"/>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p:cNvSpPr/>
              <p:nvPr/>
            </p:nvSpPr>
            <p:spPr>
              <a:xfrm>
                <a:off x="10627004" y="3081131"/>
                <a:ext cx="695738" cy="695738"/>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extLst>
      <p:ext uri="{BB962C8B-B14F-4D97-AF65-F5344CB8AC3E}">
        <p14:creationId xmlns:p14="http://schemas.microsoft.com/office/powerpoint/2010/main" val="2522283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07221" y="291314"/>
            <a:ext cx="7696200" cy="657079"/>
            <a:chOff x="-228600" y="631313"/>
            <a:chExt cx="7696200" cy="657079"/>
          </a:xfrm>
        </p:grpSpPr>
        <p:sp>
          <p:nvSpPr>
            <p:cNvPr id="2" name="矩形 1"/>
            <p:cNvSpPr/>
            <p:nvPr/>
          </p:nvSpPr>
          <p:spPr>
            <a:xfrm>
              <a:off x="576470" y="631313"/>
              <a:ext cx="6891130"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3200" dirty="0">
                  <a:solidFill>
                    <a:srgbClr val="4472C4">
                      <a:lumMod val="75000"/>
                    </a:srgbClr>
                  </a:solidFill>
                  <a:latin typeface="等线 Light" panose="02010600030101010101" pitchFamily="2" charset="-122"/>
                </a:rPr>
                <a:t>后期工作</a:t>
              </a:r>
            </a:p>
          </p:txBody>
        </p:sp>
        <p:grpSp>
          <p:nvGrpSpPr>
            <p:cNvPr id="5" name="组合 4"/>
            <p:cNvGrpSpPr/>
            <p:nvPr/>
          </p:nvGrpSpPr>
          <p:grpSpPr>
            <a:xfrm>
              <a:off x="-228600" y="764274"/>
              <a:ext cx="634030" cy="383292"/>
              <a:chOff x="10627004" y="3081131"/>
              <a:chExt cx="1150867" cy="695738"/>
            </a:xfrm>
          </p:grpSpPr>
          <p:sp>
            <p:nvSpPr>
              <p:cNvPr id="6" name="箭头: V 形 5"/>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sp>
            <p:nvSpPr>
              <p:cNvPr id="7" name="箭头: V 形 6"/>
              <p:cNvSpPr/>
              <p:nvPr/>
            </p:nvSpPr>
            <p:spPr>
              <a:xfrm>
                <a:off x="10627004" y="3081131"/>
                <a:ext cx="695738" cy="695738"/>
              </a:xfrm>
              <a:prstGeom prst="chevron">
                <a:avLst>
                  <a:gd name="adj" fmla="val 58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等线" panose="02010600030101010101" pitchFamily="2" charset="-122"/>
                  <a:cs typeface="+mn-cs"/>
                </a:endParaRPr>
              </a:p>
            </p:txBody>
          </p:sp>
        </p:grpSp>
      </p:grpSp>
      <p:grpSp>
        <p:nvGrpSpPr>
          <p:cNvPr id="44" name="组合 43"/>
          <p:cNvGrpSpPr/>
          <p:nvPr/>
        </p:nvGrpSpPr>
        <p:grpSpPr>
          <a:xfrm>
            <a:off x="8680561" y="948393"/>
            <a:ext cx="3242793" cy="5079886"/>
            <a:chOff x="7212308" y="655983"/>
            <a:chExt cx="3657825" cy="5559292"/>
          </a:xfrm>
        </p:grpSpPr>
        <p:grpSp>
          <p:nvGrpSpPr>
            <p:cNvPr id="25" name="组合 24"/>
            <p:cNvGrpSpPr/>
            <p:nvPr/>
          </p:nvGrpSpPr>
          <p:grpSpPr>
            <a:xfrm>
              <a:off x="7219053" y="655983"/>
              <a:ext cx="3651080" cy="5546034"/>
              <a:chOff x="7219053" y="655983"/>
              <a:chExt cx="3651080" cy="5546034"/>
            </a:xfrm>
            <a:blipFill>
              <a:blip r:embed="rId3"/>
              <a:stretch>
                <a:fillRect/>
              </a:stretch>
            </a:blipFill>
          </p:grpSpPr>
          <p:sp>
            <p:nvSpPr>
              <p:cNvPr id="18" name="菱形 17"/>
              <p:cNvSpPr/>
              <p:nvPr/>
            </p:nvSpPr>
            <p:spPr>
              <a:xfrm flipH="1">
                <a:off x="7219053" y="2557877"/>
                <a:ext cx="1749186" cy="1749187"/>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9" name="菱形 18"/>
              <p:cNvSpPr/>
              <p:nvPr/>
            </p:nvSpPr>
            <p:spPr>
              <a:xfrm flipH="1">
                <a:off x="8170000" y="1606930"/>
                <a:ext cx="1749186" cy="1749187"/>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0" name="菱形 19"/>
              <p:cNvSpPr/>
              <p:nvPr/>
            </p:nvSpPr>
            <p:spPr>
              <a:xfrm flipH="1">
                <a:off x="8170000" y="3508825"/>
                <a:ext cx="1749186" cy="1749187"/>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1" name="菱形 20"/>
              <p:cNvSpPr/>
              <p:nvPr/>
            </p:nvSpPr>
            <p:spPr>
              <a:xfrm flipH="1">
                <a:off x="9120947" y="655983"/>
                <a:ext cx="1749186" cy="1749187"/>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2" name="菱形 21"/>
              <p:cNvSpPr/>
              <p:nvPr/>
            </p:nvSpPr>
            <p:spPr>
              <a:xfrm flipH="1">
                <a:off x="9120947" y="4452830"/>
                <a:ext cx="1749186" cy="1749187"/>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4" name="菱形 23"/>
              <p:cNvSpPr/>
              <p:nvPr/>
            </p:nvSpPr>
            <p:spPr>
              <a:xfrm flipH="1">
                <a:off x="9114202" y="2567665"/>
                <a:ext cx="1749186" cy="1749187"/>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grpSp>
        <p:grpSp>
          <p:nvGrpSpPr>
            <p:cNvPr id="23" name="组合 22"/>
            <p:cNvGrpSpPr/>
            <p:nvPr/>
          </p:nvGrpSpPr>
          <p:grpSpPr>
            <a:xfrm>
              <a:off x="7212308" y="669241"/>
              <a:ext cx="3651080" cy="5546034"/>
              <a:chOff x="7219053" y="662502"/>
              <a:chExt cx="3651080" cy="5546034"/>
            </a:xfrm>
          </p:grpSpPr>
          <p:sp>
            <p:nvSpPr>
              <p:cNvPr id="11" name="菱形 10"/>
              <p:cNvSpPr/>
              <p:nvPr/>
            </p:nvSpPr>
            <p:spPr>
              <a:xfrm flipH="1">
                <a:off x="9120947" y="2557877"/>
                <a:ext cx="1749186" cy="1749187"/>
              </a:xfrm>
              <a:prstGeom prst="diamond">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3" name="菱形 12"/>
              <p:cNvSpPr/>
              <p:nvPr/>
            </p:nvSpPr>
            <p:spPr>
              <a:xfrm flipH="1">
                <a:off x="8170000" y="1613872"/>
                <a:ext cx="1749186" cy="1749187"/>
              </a:xfrm>
              <a:prstGeom prst="diamond">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4" name="菱形 13"/>
              <p:cNvSpPr/>
              <p:nvPr/>
            </p:nvSpPr>
            <p:spPr>
              <a:xfrm flipH="1">
                <a:off x="9120947" y="4459349"/>
                <a:ext cx="1749186" cy="1749187"/>
              </a:xfrm>
              <a:prstGeom prst="diamond">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5" name="菱形 14"/>
              <p:cNvSpPr/>
              <p:nvPr/>
            </p:nvSpPr>
            <p:spPr>
              <a:xfrm flipH="1">
                <a:off x="8170000" y="3501882"/>
                <a:ext cx="1749186" cy="1749187"/>
              </a:xfrm>
              <a:prstGeom prst="diamond">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6" name="菱形 15"/>
              <p:cNvSpPr/>
              <p:nvPr/>
            </p:nvSpPr>
            <p:spPr>
              <a:xfrm flipH="1">
                <a:off x="9120947" y="662502"/>
                <a:ext cx="1749186" cy="1749187"/>
              </a:xfrm>
              <a:prstGeom prst="diamond">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17" name="菱形 16"/>
              <p:cNvSpPr/>
              <p:nvPr/>
            </p:nvSpPr>
            <p:spPr>
              <a:xfrm flipH="1">
                <a:off x="7219053" y="2557877"/>
                <a:ext cx="1749186" cy="1749187"/>
              </a:xfrm>
              <a:prstGeom prst="diamond">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等线" panose="02010600030101010101" pitchFamily="2" charset="-122"/>
                  <a:cs typeface="+mn-cs"/>
                </a:endParaRPr>
              </a:p>
            </p:txBody>
          </p:sp>
        </p:grpSp>
      </p:grpSp>
      <p:sp>
        <p:nvSpPr>
          <p:cNvPr id="3" name="矩形 2">
            <a:extLst>
              <a:ext uri="{FF2B5EF4-FFF2-40B4-BE49-F238E27FC236}">
                <a16:creationId xmlns:a16="http://schemas.microsoft.com/office/drawing/2014/main" id="{3D803DB2-CAD4-43E4-B16C-355A06C7C9FA}"/>
              </a:ext>
            </a:extLst>
          </p:cNvPr>
          <p:cNvSpPr/>
          <p:nvPr/>
        </p:nvSpPr>
        <p:spPr>
          <a:xfrm>
            <a:off x="172917" y="960508"/>
            <a:ext cx="8513624" cy="5843779"/>
          </a:xfrm>
          <a:prstGeom prst="rect">
            <a:avLst/>
          </a:prstGeom>
        </p:spPr>
        <p:txBody>
          <a:bodyPr wrap="square">
            <a:spAutoFit/>
          </a:bodyPr>
          <a:lstStyle/>
          <a:p>
            <a:pPr>
              <a:lnSpc>
                <a:spcPct val="120000"/>
              </a:lnSpc>
              <a:spcBef>
                <a:spcPts val="600"/>
              </a:spcBef>
              <a:spcAft>
                <a:spcPts val="600"/>
              </a:spcAft>
            </a:pPr>
            <a:r>
              <a:rPr lang="zh-CN" altLang="en-US" sz="2400" b="1" dirty="0">
                <a:latin typeface="+mn-ea"/>
              </a:rPr>
              <a:t>   </a:t>
            </a:r>
            <a:r>
              <a:rPr lang="zh-CN" altLang="en-US" sz="2400" dirty="0">
                <a:latin typeface="+mn-ea"/>
              </a:rPr>
              <a:t>第一阶段的初步数据分析试验已经完成，下一步我们将把程序在更加海量的数据集上应用。并对结果进行分析汇总，在此基础上撰写论文，论文摘要已经完成，初稿正在撰写中。</a:t>
            </a:r>
          </a:p>
          <a:p>
            <a:pPr>
              <a:lnSpc>
                <a:spcPct val="120000"/>
              </a:lnSpc>
              <a:spcBef>
                <a:spcPts val="600"/>
              </a:spcBef>
              <a:spcAft>
                <a:spcPts val="600"/>
              </a:spcAft>
            </a:pPr>
            <a:r>
              <a:rPr lang="zh-CN" altLang="en-US" sz="2400" dirty="0">
                <a:latin typeface="+mn-ea"/>
              </a:rPr>
              <a:t>   之后我们将进行更为深入的分析，我们创新性地提出了基于概率的模型，在我们阅读的文献当中从未见过这种分析方法，我们将首次应用概率去解决这种问题，数学推导已经完成，相关的代码正在编写中。</a:t>
            </a:r>
          </a:p>
          <a:p>
            <a:pPr>
              <a:lnSpc>
                <a:spcPct val="120000"/>
              </a:lnSpc>
              <a:spcBef>
                <a:spcPts val="600"/>
              </a:spcBef>
              <a:spcAft>
                <a:spcPts val="600"/>
              </a:spcAft>
            </a:pPr>
            <a:r>
              <a:rPr lang="zh-CN" altLang="en-US" sz="2400" dirty="0">
                <a:latin typeface="+mn-ea"/>
              </a:rPr>
              <a:t>   完成程序编写后并运行后，我们将对模型的有效性进行分析和探讨，在此基础上撰写相关论文。</a:t>
            </a:r>
          </a:p>
          <a:p>
            <a:pPr>
              <a:lnSpc>
                <a:spcPct val="120000"/>
              </a:lnSpc>
              <a:spcBef>
                <a:spcPts val="600"/>
              </a:spcBef>
              <a:spcAft>
                <a:spcPts val="600"/>
              </a:spcAft>
            </a:pPr>
            <a:r>
              <a:rPr lang="zh-CN" altLang="en-US" sz="2400" dirty="0">
                <a:latin typeface="+mn-ea"/>
              </a:rPr>
              <a:t>   我们目前还初步提出了一个更加创新的全新的暂时具有缺陷的基于强化学习的模型，这个模型还需要进一步的优化，有关这部分的步骤将放在其他所有工作完成之后额外进行探究。</a:t>
            </a:r>
          </a:p>
        </p:txBody>
      </p:sp>
    </p:spTree>
    <p:extLst>
      <p:ext uri="{BB962C8B-B14F-4D97-AF65-F5344CB8AC3E}">
        <p14:creationId xmlns:p14="http://schemas.microsoft.com/office/powerpoint/2010/main" val="3038117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25702"/>
            <a:ext cx="12192000" cy="3682448"/>
            <a:chOff x="0" y="1304510"/>
            <a:chExt cx="12192000" cy="4248979"/>
          </a:xfrm>
        </p:grpSpPr>
        <p:sp>
          <p:nvSpPr>
            <p:cNvPr id="3" name="矩形 2"/>
            <p:cNvSpPr/>
            <p:nvPr/>
          </p:nvSpPr>
          <p:spPr>
            <a:xfrm>
              <a:off x="0" y="1304510"/>
              <a:ext cx="12192000" cy="4248979"/>
            </a:xfrm>
            <a:prstGeom prst="rect">
              <a:avLst/>
            </a:prstGeom>
            <a:blipFill dpi="0" rotWithShape="1">
              <a:blip r:embed="rId3"/>
              <a:srcRect/>
              <a:tile tx="0" ty="0" sx="100000" sy="100000" flip="x"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304511"/>
              <a:ext cx="12192000" cy="4248978"/>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5231296" y="1060998"/>
            <a:ext cx="1729408" cy="1729408"/>
          </a:xfrm>
          <a:prstGeom prst="ellipse">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tx2"/>
                </a:solidFill>
              </a:rPr>
              <a:t>06</a:t>
            </a:r>
            <a:endParaRPr lang="zh-CN" altLang="en-US" sz="6000" b="1" dirty="0">
              <a:solidFill>
                <a:schemeClr val="tx2"/>
              </a:solidFill>
            </a:endParaRPr>
          </a:p>
        </p:txBody>
      </p:sp>
      <p:grpSp>
        <p:nvGrpSpPr>
          <p:cNvPr id="12" name="组合 11"/>
          <p:cNvGrpSpPr/>
          <p:nvPr/>
        </p:nvGrpSpPr>
        <p:grpSpPr>
          <a:xfrm>
            <a:off x="2342098" y="3087347"/>
            <a:ext cx="7507801" cy="2796609"/>
            <a:chOff x="2342098" y="3087347"/>
            <a:chExt cx="7507801" cy="2796609"/>
          </a:xfrm>
        </p:grpSpPr>
        <p:sp>
          <p:nvSpPr>
            <p:cNvPr id="6" name="矩形 5"/>
            <p:cNvSpPr/>
            <p:nvPr/>
          </p:nvSpPr>
          <p:spPr>
            <a:xfrm>
              <a:off x="2342098" y="3087347"/>
              <a:ext cx="7507801" cy="663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accent5">
                      <a:lumMod val="40000"/>
                      <a:lumOff val="60000"/>
                    </a:schemeClr>
                  </a:solidFill>
                  <a:latin typeface="方正兰亭超细黑简体" panose="02000000000000000000" pitchFamily="2" charset="-122"/>
                  <a:ea typeface="方正兰亭超细黑简体" panose="02000000000000000000" pitchFamily="2" charset="-122"/>
                </a:rPr>
                <a:t>基于概率分析的模型</a:t>
              </a:r>
            </a:p>
          </p:txBody>
        </p:sp>
        <p:grpSp>
          <p:nvGrpSpPr>
            <p:cNvPr id="9" name="组合 8"/>
            <p:cNvGrpSpPr/>
            <p:nvPr/>
          </p:nvGrpSpPr>
          <p:grpSpPr>
            <a:xfrm rot="5400000">
              <a:off x="5827647" y="5453376"/>
              <a:ext cx="536704" cy="324456"/>
              <a:chOff x="10627004" y="3081131"/>
              <a:chExt cx="1150867" cy="695738"/>
            </a:xfrm>
          </p:grpSpPr>
          <p:sp>
            <p:nvSpPr>
              <p:cNvPr id="10" name="箭头: V 形 9"/>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p:cNvSpPr/>
              <p:nvPr/>
            </p:nvSpPr>
            <p:spPr>
              <a:xfrm>
                <a:off x="10627004" y="3081131"/>
                <a:ext cx="695738" cy="695738"/>
              </a:xfrm>
              <a:prstGeom prst="chevron">
                <a:avLst>
                  <a:gd name="adj" fmla="val 58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extLst>
      <p:ext uri="{BB962C8B-B14F-4D97-AF65-F5344CB8AC3E}">
        <p14:creationId xmlns:p14="http://schemas.microsoft.com/office/powerpoint/2010/main" val="1035799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组合 7"/>
          <p:cNvGrpSpPr/>
          <p:nvPr/>
        </p:nvGrpSpPr>
        <p:grpSpPr>
          <a:xfrm>
            <a:off x="-228600" y="631313"/>
            <a:ext cx="3805989" cy="657079"/>
            <a:chOff x="-228600" y="631313"/>
            <a:chExt cx="3805989" cy="657079"/>
          </a:xfrm>
        </p:grpSpPr>
        <p:sp>
          <p:nvSpPr>
            <p:cNvPr id="2" name="矩形 1"/>
            <p:cNvSpPr/>
            <p:nvPr/>
          </p:nvSpPr>
          <p:spPr>
            <a:xfrm>
              <a:off x="576471" y="631313"/>
              <a:ext cx="3000918"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accent1">
                      <a:lumMod val="75000"/>
                    </a:schemeClr>
                  </a:solidFill>
                  <a:latin typeface="+mj-ea"/>
                </a:rPr>
                <a:t>基于概率分析的模型</a:t>
              </a:r>
            </a:p>
          </p:txBody>
        </p:sp>
        <p:grpSp>
          <p:nvGrpSpPr>
            <p:cNvPr id="5" name="组合 4"/>
            <p:cNvGrpSpPr/>
            <p:nvPr/>
          </p:nvGrpSpPr>
          <p:grpSpPr>
            <a:xfrm>
              <a:off x="-228600" y="764274"/>
              <a:ext cx="634030" cy="383292"/>
              <a:chOff x="10627004" y="3081131"/>
              <a:chExt cx="1150867" cy="695738"/>
            </a:xfrm>
          </p:grpSpPr>
          <p:sp>
            <p:nvSpPr>
              <p:cNvPr id="6" name="箭头: V 形 5"/>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V 形 6"/>
              <p:cNvSpPr/>
              <p:nvPr/>
            </p:nvSpPr>
            <p:spPr>
              <a:xfrm>
                <a:off x="10627004" y="3081131"/>
                <a:ext cx="695738" cy="695738"/>
              </a:xfrm>
              <a:prstGeom prst="chevron">
                <a:avLst>
                  <a:gd name="adj" fmla="val 58929"/>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grpSp>
      </p:grpSp>
      <p:sp>
        <p:nvSpPr>
          <p:cNvPr id="52" name="内容占位符 2">
            <a:extLst>
              <a:ext uri="{FF2B5EF4-FFF2-40B4-BE49-F238E27FC236}">
                <a16:creationId xmlns:a16="http://schemas.microsoft.com/office/drawing/2014/main" id="{DFA207EB-795F-4A48-ACC2-03F4665E63B7}"/>
              </a:ext>
            </a:extLst>
          </p:cNvPr>
          <p:cNvSpPr txBox="1">
            <a:spLocks/>
          </p:cNvSpPr>
          <p:nvPr/>
        </p:nvSpPr>
        <p:spPr>
          <a:xfrm>
            <a:off x="405429" y="1459832"/>
            <a:ext cx="11337391" cy="5133473"/>
          </a:xfrm>
          <a:prstGeom prst="rect">
            <a:avLst/>
          </a:prstGeom>
        </p:spPr>
        <p:txBody>
          <a:bodyPr>
            <a:normAutofit/>
          </a:bodyPr>
          <a:lstStyle>
            <a:lvl1pPr marL="227330" indent="-227330" algn="l" defTabSz="909955" rtl="0" eaLnBrk="1" latinLnBrk="0" hangingPunct="1">
              <a:lnSpc>
                <a:spcPct val="90000"/>
              </a:lnSpc>
              <a:spcBef>
                <a:spcPts val="995"/>
              </a:spcBef>
              <a:buFont typeface="Arial" panose="020B0604020202020204" pitchFamily="34" charset="0"/>
              <a:buChar char="•"/>
              <a:defRPr sz="2790" kern="1200">
                <a:solidFill>
                  <a:schemeClr val="tx1"/>
                </a:solidFill>
                <a:latin typeface="+mn-lt"/>
                <a:ea typeface="+mn-ea"/>
                <a:cs typeface="+mn-cs"/>
              </a:defRPr>
            </a:lvl1pPr>
            <a:lvl2pPr marL="682625" indent="-227330" algn="l" defTabSz="909955" rtl="0" eaLnBrk="1" latinLnBrk="0" hangingPunct="1">
              <a:lnSpc>
                <a:spcPct val="90000"/>
              </a:lnSpc>
              <a:spcBef>
                <a:spcPts val="500"/>
              </a:spcBef>
              <a:buFont typeface="Arial" panose="020B0604020202020204" pitchFamily="34" charset="0"/>
              <a:buChar char="•"/>
              <a:defRPr sz="2390" kern="1200">
                <a:solidFill>
                  <a:schemeClr val="tx1"/>
                </a:solidFill>
                <a:latin typeface="+mn-lt"/>
                <a:ea typeface="+mn-ea"/>
                <a:cs typeface="+mn-cs"/>
              </a:defRPr>
            </a:lvl2pPr>
            <a:lvl3pPr marL="1137920" indent="-227330" algn="l" defTabSz="909955" rtl="0" eaLnBrk="1" latinLnBrk="0" hangingPunct="1">
              <a:lnSpc>
                <a:spcPct val="90000"/>
              </a:lnSpc>
              <a:spcBef>
                <a:spcPts val="500"/>
              </a:spcBef>
              <a:buFont typeface="Arial" panose="020B0604020202020204" pitchFamily="34" charset="0"/>
              <a:buChar char="•"/>
              <a:defRPr sz="1990" kern="1200">
                <a:solidFill>
                  <a:schemeClr val="tx1"/>
                </a:solidFill>
                <a:latin typeface="+mn-lt"/>
                <a:ea typeface="+mn-ea"/>
                <a:cs typeface="+mn-cs"/>
              </a:defRPr>
            </a:lvl3pPr>
            <a:lvl4pPr marL="1593215"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4pPr>
            <a:lvl5pPr marL="2048510"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5pPr>
            <a:lvl6pPr marL="2503805"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6pPr>
            <a:lvl7pPr marL="2959100"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7pPr>
            <a:lvl8pPr marL="3414395"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8pPr>
            <a:lvl9pPr marL="3869690" indent="-227330" algn="l" defTabSz="909955" rtl="0" eaLnBrk="1" latinLnBrk="0" hangingPunct="1">
              <a:lnSpc>
                <a:spcPct val="90000"/>
              </a:lnSpc>
              <a:spcBef>
                <a:spcPts val="500"/>
              </a:spcBef>
              <a:buFont typeface="Arial" panose="020B0604020202020204" pitchFamily="34" charset="0"/>
              <a:buChar char="•"/>
              <a:defRPr sz="1790" kern="1200">
                <a:solidFill>
                  <a:schemeClr val="tx1"/>
                </a:solidFill>
                <a:latin typeface="+mn-lt"/>
                <a:ea typeface="+mn-ea"/>
                <a:cs typeface="+mn-cs"/>
              </a:defRPr>
            </a:lvl9pPr>
          </a:lstStyle>
          <a:p>
            <a:pPr marL="0" indent="0">
              <a:lnSpc>
                <a:spcPct val="140000"/>
              </a:lnSpc>
              <a:spcAft>
                <a:spcPts val="1200"/>
              </a:spcAft>
              <a:buNone/>
            </a:pPr>
            <a:r>
              <a:rPr lang="zh-CN" altLang="en-US" sz="2400" dirty="0"/>
              <a:t>     在这个模型中我们的目标是进行医疗机构的推荐，在就医过程中，有两个因素起到决定性作用，分别是所花时间和医疗资源的分配。我们首先对耗时进行处理，由于各种不可测的情况，即使是给定条件之后耗时也不可能是一个固定量，所以我们将这个耗时看为是一个随机变量，它的分布依赖于某些参数，于是便可以利用概率论的知识分析它的性质。下面叙述这部分的大致流程。会影响耗时的因素有上车点和医疗点、时间点、速度、车流量密度等等，速度作为一个被车流量密度所限制的因素也不作为参数，所以我们目前采用上车点和医疗点（即</a:t>
            </a:r>
            <a:r>
              <a:rPr lang="en-US" altLang="zh-CN" sz="2400" dirty="0"/>
              <a:t>Origin</a:t>
            </a:r>
            <a:r>
              <a:rPr lang="zh-CN" altLang="en-US" sz="2400" dirty="0"/>
              <a:t>和</a:t>
            </a:r>
            <a:r>
              <a:rPr lang="en-US" altLang="zh-CN" sz="2400" dirty="0"/>
              <a:t>Destination</a:t>
            </a:r>
            <a:r>
              <a:rPr lang="zh-CN" altLang="en-US" sz="2400" dirty="0"/>
              <a:t>合称</a:t>
            </a:r>
            <a:r>
              <a:rPr lang="en-US" altLang="zh-CN" sz="2400" dirty="0"/>
              <a:t>OD</a:t>
            </a:r>
            <a:r>
              <a:rPr lang="zh-CN" altLang="en-US" sz="2400" dirty="0"/>
              <a:t>点）、时间点、车流量密度等作为输入。</a:t>
            </a:r>
            <a:endParaRPr lang="en-US" altLang="zh-CN" sz="2400" dirty="0"/>
          </a:p>
          <a:p>
            <a:pPr marL="0" indent="0">
              <a:lnSpc>
                <a:spcPct val="140000"/>
              </a:lnSpc>
              <a:spcAft>
                <a:spcPts val="1200"/>
              </a:spcAft>
              <a:buNone/>
            </a:pPr>
            <a:r>
              <a:rPr lang="zh-CN" altLang="en-US" sz="2400" dirty="0"/>
              <a:t>     </a:t>
            </a:r>
            <a:endParaRPr lang="en-US" altLang="zh-CN" sz="2400" b="1"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1000"/>
                                        <p:tgtEl>
                                          <p:spTgt spid="52"/>
                                        </p:tgtEl>
                                      </p:cBhvr>
                                    </p:animEffect>
                                    <p:anim calcmode="lin" valueType="num">
                                      <p:cBhvr>
                                        <p:cTn id="15" dur="1000" fill="hold"/>
                                        <p:tgtEl>
                                          <p:spTgt spid="52"/>
                                        </p:tgtEl>
                                        <p:attrNameLst>
                                          <p:attrName>ppt_x</p:attrName>
                                        </p:attrNameLst>
                                      </p:cBhvr>
                                      <p:tavLst>
                                        <p:tav tm="0">
                                          <p:val>
                                            <p:strVal val="#ppt_x"/>
                                          </p:val>
                                        </p:tav>
                                        <p:tav tm="100000">
                                          <p:val>
                                            <p:strVal val="#ppt_x"/>
                                          </p:val>
                                        </p:tav>
                                      </p:tavLst>
                                    </p:anim>
                                    <p:anim calcmode="lin" valueType="num">
                                      <p:cBhvr>
                                        <p:cTn id="16"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416B607-FC49-492D-BCDA-1571F40186C2}"/>
              </a:ext>
            </a:extLst>
          </p:cNvPr>
          <p:cNvSpPr txBox="1"/>
          <p:nvPr/>
        </p:nvSpPr>
        <p:spPr>
          <a:xfrm>
            <a:off x="659876" y="838986"/>
            <a:ext cx="10925666" cy="646331"/>
          </a:xfrm>
          <a:prstGeom prst="rect">
            <a:avLst/>
          </a:prstGeom>
          <a:noFill/>
        </p:spPr>
        <p:txBody>
          <a:bodyPr wrap="square" rtlCol="0">
            <a:spAutoFit/>
          </a:bodyPr>
          <a:lstStyle/>
          <a:p>
            <a:r>
              <a:rPr lang="zh-CN" altLang="en-US" dirty="0"/>
              <a:t>我们已经完成了对</a:t>
            </a:r>
            <a:r>
              <a:rPr lang="en-US" altLang="zh-CN" dirty="0"/>
              <a:t>OD</a:t>
            </a:r>
            <a:r>
              <a:rPr lang="zh-CN" altLang="en-US" dirty="0"/>
              <a:t>点的筛选，之后再对</a:t>
            </a:r>
            <a:r>
              <a:rPr lang="en-US" altLang="zh-CN" dirty="0"/>
              <a:t>OD</a:t>
            </a:r>
            <a:r>
              <a:rPr lang="zh-CN" altLang="en-US" dirty="0"/>
              <a:t>点设置缓冲区，完成对</a:t>
            </a:r>
            <a:r>
              <a:rPr lang="en-US" altLang="zh-CN" dirty="0"/>
              <a:t>OD</a:t>
            </a:r>
            <a:r>
              <a:rPr lang="zh-CN" altLang="en-US" dirty="0"/>
              <a:t>点信息的提取。而车流量密度提取也已经通过空驶率分析完成。</a:t>
            </a:r>
            <a:endParaRPr lang="en-US" altLang="zh-CN" dirty="0"/>
          </a:p>
        </p:txBody>
      </p:sp>
      <p:pic>
        <p:nvPicPr>
          <p:cNvPr id="5" name="图片 4">
            <a:extLst>
              <a:ext uri="{FF2B5EF4-FFF2-40B4-BE49-F238E27FC236}">
                <a16:creationId xmlns:a16="http://schemas.microsoft.com/office/drawing/2014/main" id="{5DD0163D-AFC3-471F-B489-28A41C20D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3344" y="2112840"/>
            <a:ext cx="3747155" cy="2369594"/>
          </a:xfrm>
          <a:prstGeom prst="rect">
            <a:avLst/>
          </a:prstGeom>
        </p:spPr>
      </p:pic>
      <p:pic>
        <p:nvPicPr>
          <p:cNvPr id="7" name="图片 6">
            <a:extLst>
              <a:ext uri="{FF2B5EF4-FFF2-40B4-BE49-F238E27FC236}">
                <a16:creationId xmlns:a16="http://schemas.microsoft.com/office/drawing/2014/main" id="{76A74D2C-97C0-413F-9E48-803D695721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1983" y="2381493"/>
            <a:ext cx="2889157" cy="2100941"/>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BA0286B-3BC1-4E7F-8287-E40D76469DF6}"/>
                  </a:ext>
                </a:extLst>
              </p:cNvPr>
              <p:cNvSpPr txBox="1"/>
              <p:nvPr/>
            </p:nvSpPr>
            <p:spPr>
              <a:xfrm>
                <a:off x="659876" y="5184743"/>
                <a:ext cx="10492033" cy="715517"/>
              </a:xfrm>
              <a:prstGeom prst="rect">
                <a:avLst/>
              </a:prstGeom>
              <a:noFill/>
            </p:spPr>
            <p:txBody>
              <a:bodyPr wrap="square" rtlCol="0">
                <a:spAutoFit/>
              </a:bodyPr>
              <a:lstStyle/>
              <a:p>
                <a:r>
                  <a:rPr lang="zh-CN" altLang="en-US" dirty="0"/>
                  <a:t>我们</a:t>
                </a:r>
                <a:r>
                  <a:rPr lang="zh-CN" altLang="en-US" sz="1600" dirty="0"/>
                  <a:t>将这些因素组合成为一个向量，作为特征参数，记为</a:t>
                </a:r>
                <a14:m>
                  <m:oMath xmlns:m="http://schemas.openxmlformats.org/officeDocument/2006/math">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m:t>
                        </m:r>
                        <m:r>
                          <a:rPr lang="en-US" altLang="zh-CN" b="1" i="1">
                            <a:latin typeface="Cambria Math" panose="02040503050406030204" pitchFamily="18" charset="0"/>
                          </a:rPr>
                          <m:t>𝒊</m:t>
                        </m:r>
                        <m:r>
                          <a:rPr lang="en-US" altLang="zh-CN" b="1" i="1">
                            <a:latin typeface="Cambria Math" panose="02040503050406030204" pitchFamily="18" charset="0"/>
                          </a:rPr>
                          <m:t>)</m:t>
                        </m:r>
                      </m:sup>
                    </m:sSup>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up>
                        <m:d>
                          <m:dPr>
                            <m:ctrlPr>
                              <a:rPr lang="en-US" altLang="zh-CN" b="1" i="1">
                                <a:latin typeface="Cambria Math" panose="02040503050406030204" pitchFamily="18" charset="0"/>
                              </a:rPr>
                            </m:ctrlPr>
                          </m:dPr>
                          <m:e>
                            <m:r>
                              <a:rPr lang="en-US" altLang="zh-CN" b="1" i="1">
                                <a:latin typeface="Cambria Math" panose="02040503050406030204" pitchFamily="18" charset="0"/>
                              </a:rPr>
                              <m:t>𝒊</m:t>
                            </m:r>
                          </m:e>
                        </m:d>
                      </m:sup>
                    </m:sSubSup>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𝒙</m:t>
                        </m:r>
                      </m:e>
                      <m:sub>
                        <m:r>
                          <a:rPr lang="en-US" altLang="zh-CN" b="1" i="1">
                            <a:latin typeface="Cambria Math" panose="02040503050406030204" pitchFamily="18" charset="0"/>
                          </a:rPr>
                          <m:t>𝟐</m:t>
                        </m:r>
                      </m:sub>
                      <m:sup>
                        <m:d>
                          <m:dPr>
                            <m:ctrlPr>
                              <a:rPr lang="en-US" altLang="zh-CN" b="1" i="1">
                                <a:latin typeface="Cambria Math" panose="02040503050406030204" pitchFamily="18" charset="0"/>
                              </a:rPr>
                            </m:ctrlPr>
                          </m:dPr>
                          <m:e>
                            <m:r>
                              <a:rPr lang="en-US" altLang="zh-CN" b="1" i="1">
                                <a:latin typeface="Cambria Math" panose="02040503050406030204" pitchFamily="18" charset="0"/>
                              </a:rPr>
                              <m:t>𝒊</m:t>
                            </m:r>
                          </m:e>
                        </m:d>
                      </m:sup>
                    </m:sSubSup>
                    <m:r>
                      <a:rPr lang="en-US" altLang="zh-CN" b="1" i="1">
                        <a:latin typeface="Cambria Math" panose="02040503050406030204" pitchFamily="18" charset="0"/>
                      </a:rPr>
                      <m:t>,…, </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𝒙</m:t>
                        </m:r>
                      </m:e>
                      <m:sub>
                        <m:r>
                          <a:rPr lang="en-US" altLang="zh-CN" b="1" i="1">
                            <a:latin typeface="Cambria Math" panose="02040503050406030204" pitchFamily="18" charset="0"/>
                          </a:rPr>
                          <m:t>𝒏</m:t>
                        </m:r>
                      </m:sub>
                      <m:sup>
                        <m:d>
                          <m:dPr>
                            <m:ctrlPr>
                              <a:rPr lang="en-US" altLang="zh-CN" b="1" i="1">
                                <a:latin typeface="Cambria Math" panose="02040503050406030204" pitchFamily="18" charset="0"/>
                              </a:rPr>
                            </m:ctrlPr>
                          </m:dPr>
                          <m:e>
                            <m:r>
                              <a:rPr lang="en-US" altLang="zh-CN" b="1" i="1">
                                <a:latin typeface="Cambria Math" panose="02040503050406030204" pitchFamily="18" charset="0"/>
                              </a:rPr>
                              <m:t>𝒊</m:t>
                            </m:r>
                          </m:e>
                        </m:d>
                      </m:sup>
                    </m:sSubSup>
                    <m:r>
                      <a:rPr lang="en-US" altLang="zh-CN" b="1" i="1">
                        <a:latin typeface="Cambria Math" panose="02040503050406030204" pitchFamily="18" charset="0"/>
                      </a:rPr>
                      <m:t>)</m:t>
                    </m:r>
                  </m:oMath>
                </a14:m>
                <a:endParaRPr lang="zh-CN" altLang="en-US" dirty="0"/>
              </a:p>
              <a:p>
                <a:endParaRPr lang="zh-CN" altLang="en-US" dirty="0"/>
              </a:p>
            </p:txBody>
          </p:sp>
        </mc:Choice>
        <mc:Fallback xmlns="">
          <p:sp>
            <p:nvSpPr>
              <p:cNvPr id="8" name="文本框 7">
                <a:extLst>
                  <a:ext uri="{FF2B5EF4-FFF2-40B4-BE49-F238E27FC236}">
                    <a16:creationId xmlns:a16="http://schemas.microsoft.com/office/drawing/2014/main" id="{4BA0286B-3BC1-4E7F-8287-E40D76469DF6}"/>
                  </a:ext>
                </a:extLst>
              </p:cNvPr>
              <p:cNvSpPr txBox="1">
                <a:spLocks noRot="1" noChangeAspect="1" noMove="1" noResize="1" noEditPoints="1" noAdjustHandles="1" noChangeArrowheads="1" noChangeShapeType="1" noTextEdit="1"/>
              </p:cNvSpPr>
              <p:nvPr/>
            </p:nvSpPr>
            <p:spPr>
              <a:xfrm>
                <a:off x="659876" y="5184743"/>
                <a:ext cx="10492033" cy="715517"/>
              </a:xfrm>
              <a:prstGeom prst="rect">
                <a:avLst/>
              </a:prstGeom>
              <a:blipFill>
                <a:blip r:embed="rId4"/>
                <a:stretch>
                  <a:fillRect l="-4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2066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8CC8DEA-CE0C-4220-96B0-205A49184903}"/>
                  </a:ext>
                </a:extLst>
              </p:cNvPr>
              <p:cNvSpPr>
                <a:spLocks noGrp="1"/>
              </p:cNvSpPr>
              <p:nvPr>
                <p:ph idx="1"/>
              </p:nvPr>
            </p:nvSpPr>
            <p:spPr>
              <a:xfrm>
                <a:off x="352926" y="869234"/>
                <a:ext cx="11000874" cy="5435314"/>
              </a:xfrm>
            </p:spPr>
            <p:txBody>
              <a:bodyPr>
                <a:normAutofit/>
              </a:bodyPr>
              <a:lstStyle/>
              <a:p>
                <a:pPr marL="0" indent="0">
                  <a:lnSpc>
                    <a:spcPct val="130000"/>
                  </a:lnSpc>
                  <a:spcAft>
                    <a:spcPts val="600"/>
                  </a:spcAft>
                  <a:buNone/>
                </a:pPr>
                <a:r>
                  <a:rPr lang="zh-CN" altLang="en-US" dirty="0"/>
                  <a:t>    </a:t>
                </a:r>
                <a:r>
                  <a:rPr lang="zh-CN" altLang="en-US" dirty="0">
                    <a:latin typeface="+mn-ea"/>
                  </a:rPr>
                  <a:t>为了合理定义时间的概率分布，我们需要将时间耗时分为若干个类型，假设有</a:t>
                </a:r>
                <a:r>
                  <a:rPr lang="en-US" altLang="zh-CN" dirty="0">
                    <a:latin typeface="+mn-ea"/>
                  </a:rPr>
                  <a:t>M</a:t>
                </a:r>
                <a:r>
                  <a:rPr lang="zh-CN" altLang="en-US" dirty="0">
                    <a:latin typeface="+mn-ea"/>
                  </a:rPr>
                  <a:t>个类型。将时间所属的类型标号记为</a:t>
                </a:r>
                <a14:m>
                  <m:oMath xmlns:m="http://schemas.openxmlformats.org/officeDocument/2006/math">
                    <m:r>
                      <a:rPr lang="en-US" altLang="zh-CN" b="0" i="1" smtClean="0">
                        <a:latin typeface="Cambria Math" panose="02040503050406030204" pitchFamily="18" charset="0"/>
                      </a:rPr>
                      <m:t>𝑦</m:t>
                    </m:r>
                  </m:oMath>
                </a14:m>
                <a:r>
                  <a:rPr lang="en-US" altLang="zh-CN" dirty="0">
                    <a:latin typeface="+mn-ea"/>
                  </a:rPr>
                  <a:t>, </a:t>
                </a:r>
                <a:r>
                  <a:rPr lang="zh-CN" altLang="en-US" dirty="0">
                    <a:latin typeface="+mn-ea"/>
                  </a:rPr>
                  <a:t>下面是我们对该随机变量的分布函数的定义：</a:t>
                </a:r>
                <a:endParaRPr lang="en-US" altLang="zh-CN" dirty="0">
                  <a:latin typeface="+mn-ea"/>
                </a:endParaRPr>
              </a:p>
              <a:p>
                <a:pPr marL="0" indent="0" algn="ctr">
                  <a:lnSpc>
                    <a:spcPct val="130000"/>
                  </a:lnSpc>
                  <a:spcAft>
                    <a:spcPts val="600"/>
                  </a:spcAft>
                  <a:buNone/>
                </a:pPr>
                <a:r>
                  <a:rPr lang="en-US" altLang="zh-CN" sz="3400" b="1" dirty="0"/>
                  <a:t> </a:t>
                </a:r>
                <a14:m>
                  <m:oMath xmlns:m="http://schemas.openxmlformats.org/officeDocument/2006/math">
                    <m:r>
                      <a:rPr lang="en-US" altLang="zh-CN" sz="3400" b="1" i="1" smtClean="0">
                        <a:latin typeface="Cambria Math" panose="02040503050406030204" pitchFamily="18" charset="0"/>
                      </a:rPr>
                      <m:t>𝑷</m:t>
                    </m:r>
                    <m:d>
                      <m:dPr>
                        <m:ctrlPr>
                          <a:rPr lang="en-US" altLang="zh-CN" sz="3400" b="1" i="1" smtClean="0">
                            <a:latin typeface="Cambria Math" panose="02040503050406030204" pitchFamily="18" charset="0"/>
                          </a:rPr>
                        </m:ctrlPr>
                      </m:dPr>
                      <m:e>
                        <m:sSup>
                          <m:sSupPr>
                            <m:ctrlPr>
                              <a:rPr lang="en-US" altLang="zh-CN" sz="3400" b="1" i="1" smtClean="0">
                                <a:latin typeface="Cambria Math" panose="02040503050406030204" pitchFamily="18" charset="0"/>
                              </a:rPr>
                            </m:ctrlPr>
                          </m:sSupPr>
                          <m:e>
                            <m:r>
                              <a:rPr lang="en-US" altLang="zh-CN" sz="3400" b="1" i="1" smtClean="0">
                                <a:latin typeface="Cambria Math" panose="02040503050406030204" pitchFamily="18" charset="0"/>
                              </a:rPr>
                              <m:t>𝒚</m:t>
                            </m:r>
                          </m:e>
                          <m:sup>
                            <m:d>
                              <m:dPr>
                                <m:ctrlPr>
                                  <a:rPr lang="en-US" altLang="zh-CN" sz="3400" b="1" i="1" smtClean="0">
                                    <a:latin typeface="Cambria Math" panose="02040503050406030204" pitchFamily="18" charset="0"/>
                                  </a:rPr>
                                </m:ctrlPr>
                              </m:dPr>
                              <m:e>
                                <m:r>
                                  <a:rPr lang="en-US" altLang="zh-CN" sz="3400" b="1" i="1" smtClean="0">
                                    <a:latin typeface="Cambria Math" panose="02040503050406030204" pitchFamily="18" charset="0"/>
                                  </a:rPr>
                                  <m:t>𝒊</m:t>
                                </m:r>
                              </m:e>
                            </m:d>
                          </m:sup>
                        </m:sSup>
                        <m:r>
                          <a:rPr lang="en-US" altLang="zh-CN" sz="3400" b="1" i="1">
                            <a:latin typeface="Cambria Math" panose="02040503050406030204" pitchFamily="18" charset="0"/>
                            <a:ea typeface="Cambria Math" panose="02040503050406030204" pitchFamily="18" charset="0"/>
                          </a:rPr>
                          <m:t>≤</m:t>
                        </m:r>
                        <m:r>
                          <a:rPr lang="en-US" altLang="zh-CN" sz="3400" b="1" i="1" smtClean="0">
                            <a:latin typeface="Cambria Math" panose="02040503050406030204" pitchFamily="18" charset="0"/>
                            <a:ea typeface="Cambria Math" panose="02040503050406030204" pitchFamily="18" charset="0"/>
                          </a:rPr>
                          <m:t>𝒋</m:t>
                        </m:r>
                      </m:e>
                    </m:d>
                    <m:r>
                      <a:rPr lang="en-US" altLang="zh-CN" sz="3400" b="1" i="1" smtClean="0">
                        <a:latin typeface="Cambria Math" panose="02040503050406030204" pitchFamily="18" charset="0"/>
                        <a:ea typeface="Cambria Math" panose="02040503050406030204" pitchFamily="18" charset="0"/>
                      </a:rPr>
                      <m:t>=</m:t>
                    </m:r>
                    <m:f>
                      <m:fPr>
                        <m:ctrlPr>
                          <a:rPr lang="en-US" altLang="zh-CN" sz="3400" b="1" i="1" smtClean="0">
                            <a:latin typeface="Cambria Math" panose="02040503050406030204" pitchFamily="18" charset="0"/>
                            <a:ea typeface="Cambria Math" panose="02040503050406030204" pitchFamily="18" charset="0"/>
                          </a:rPr>
                        </m:ctrlPr>
                      </m:fPr>
                      <m:num>
                        <m:r>
                          <a:rPr lang="en-US" altLang="zh-CN" sz="3400" b="1" i="1" smtClean="0">
                            <a:latin typeface="Cambria Math" panose="02040503050406030204" pitchFamily="18" charset="0"/>
                            <a:ea typeface="Cambria Math" panose="02040503050406030204" pitchFamily="18" charset="0"/>
                          </a:rPr>
                          <m:t>𝟏</m:t>
                        </m:r>
                      </m:num>
                      <m:den>
                        <m:r>
                          <a:rPr lang="en-US" altLang="zh-CN" sz="3400" b="1" i="1" smtClean="0">
                            <a:latin typeface="Cambria Math" panose="02040503050406030204" pitchFamily="18" charset="0"/>
                            <a:ea typeface="Cambria Math" panose="02040503050406030204" pitchFamily="18" charset="0"/>
                          </a:rPr>
                          <m:t>𝟏</m:t>
                        </m:r>
                        <m:r>
                          <a:rPr lang="en-US" altLang="zh-CN" sz="3400" b="1" i="1" smtClean="0">
                            <a:latin typeface="Cambria Math" panose="02040503050406030204" pitchFamily="18" charset="0"/>
                            <a:ea typeface="Cambria Math" panose="02040503050406030204" pitchFamily="18" charset="0"/>
                          </a:rPr>
                          <m:t>+</m:t>
                        </m:r>
                        <m:sSup>
                          <m:sSupPr>
                            <m:ctrlPr>
                              <a:rPr lang="en-US" altLang="zh-CN" sz="3400" b="1" i="1" smtClean="0">
                                <a:latin typeface="Cambria Math" panose="02040503050406030204" pitchFamily="18" charset="0"/>
                                <a:ea typeface="Cambria Math" panose="02040503050406030204" pitchFamily="18" charset="0"/>
                              </a:rPr>
                            </m:ctrlPr>
                          </m:sSupPr>
                          <m:e>
                            <m:r>
                              <a:rPr lang="en-US" altLang="zh-CN" sz="3400" b="1" i="1" smtClean="0">
                                <a:latin typeface="Cambria Math" panose="02040503050406030204" pitchFamily="18" charset="0"/>
                                <a:ea typeface="Cambria Math" panose="02040503050406030204" pitchFamily="18" charset="0"/>
                              </a:rPr>
                              <m:t>𝒆</m:t>
                            </m:r>
                          </m:e>
                          <m:sup>
                            <m:sSub>
                              <m:sSubPr>
                                <m:ctrlPr>
                                  <a:rPr lang="en-US" altLang="zh-CN" sz="3400" b="1" i="1" smtClean="0">
                                    <a:latin typeface="Cambria Math" panose="02040503050406030204" pitchFamily="18" charset="0"/>
                                    <a:ea typeface="Cambria Math" panose="02040503050406030204" pitchFamily="18" charset="0"/>
                                  </a:rPr>
                                </m:ctrlPr>
                              </m:sSubPr>
                              <m:e>
                                <m:r>
                                  <a:rPr lang="zh-CN" altLang="en-US" sz="3400" b="1" i="1" smtClean="0">
                                    <a:latin typeface="Cambria Math" panose="02040503050406030204" pitchFamily="18" charset="0"/>
                                    <a:ea typeface="Cambria Math" panose="02040503050406030204" pitchFamily="18" charset="0"/>
                                  </a:rPr>
                                  <m:t>𝜶</m:t>
                                </m:r>
                              </m:e>
                              <m:sub>
                                <m:r>
                                  <a:rPr lang="en-US" altLang="zh-CN" sz="3400" b="1" i="1" smtClean="0">
                                    <a:latin typeface="Cambria Math" panose="02040503050406030204" pitchFamily="18" charset="0"/>
                                    <a:ea typeface="Cambria Math" panose="02040503050406030204" pitchFamily="18" charset="0"/>
                                  </a:rPr>
                                  <m:t>𝒋</m:t>
                                </m:r>
                              </m:sub>
                            </m:sSub>
                            <m:r>
                              <a:rPr lang="en-US" altLang="zh-CN" sz="3400" b="1" i="1" smtClean="0">
                                <a:latin typeface="Cambria Math" panose="02040503050406030204" pitchFamily="18" charset="0"/>
                                <a:ea typeface="Cambria Math" panose="02040503050406030204" pitchFamily="18" charset="0"/>
                              </a:rPr>
                              <m:t>+</m:t>
                            </m:r>
                            <m:sSup>
                              <m:sSupPr>
                                <m:ctrlPr>
                                  <a:rPr lang="en-US" altLang="zh-CN" sz="3400" b="1" i="1" smtClean="0">
                                    <a:latin typeface="Cambria Math" panose="02040503050406030204" pitchFamily="18" charset="0"/>
                                    <a:ea typeface="Cambria Math" panose="02040503050406030204" pitchFamily="18" charset="0"/>
                                  </a:rPr>
                                </m:ctrlPr>
                              </m:sSupPr>
                              <m:e>
                                <m:r>
                                  <a:rPr lang="en-US" altLang="zh-CN" sz="3400" b="1" i="1" smtClean="0">
                                    <a:latin typeface="Cambria Math" panose="02040503050406030204" pitchFamily="18" charset="0"/>
                                    <a:ea typeface="Cambria Math" panose="02040503050406030204" pitchFamily="18" charset="0"/>
                                  </a:rPr>
                                  <m:t>𝑿</m:t>
                                </m:r>
                              </m:e>
                              <m:sup>
                                <m:r>
                                  <a:rPr lang="en-US" altLang="zh-CN" sz="3400" b="1" i="1" smtClean="0">
                                    <a:latin typeface="Cambria Math" panose="02040503050406030204" pitchFamily="18" charset="0"/>
                                    <a:ea typeface="Cambria Math" panose="02040503050406030204" pitchFamily="18" charset="0"/>
                                  </a:rPr>
                                  <m:t>(</m:t>
                                </m:r>
                                <m:r>
                                  <a:rPr lang="en-US" altLang="zh-CN" sz="3400" b="1" i="1" smtClean="0">
                                    <a:latin typeface="Cambria Math" panose="02040503050406030204" pitchFamily="18" charset="0"/>
                                    <a:ea typeface="Cambria Math" panose="02040503050406030204" pitchFamily="18" charset="0"/>
                                  </a:rPr>
                                  <m:t>𝒊</m:t>
                                </m:r>
                                <m:r>
                                  <a:rPr lang="en-US" altLang="zh-CN" sz="3400" b="1" i="1" smtClean="0">
                                    <a:latin typeface="Cambria Math" panose="02040503050406030204" pitchFamily="18" charset="0"/>
                                    <a:ea typeface="Cambria Math" panose="02040503050406030204" pitchFamily="18" charset="0"/>
                                  </a:rPr>
                                  <m:t>)</m:t>
                                </m:r>
                              </m:sup>
                            </m:sSup>
                            <m:sSubSup>
                              <m:sSubSupPr>
                                <m:ctrlPr>
                                  <a:rPr lang="en-US" altLang="zh-CN" sz="3400" b="1" i="1" smtClean="0">
                                    <a:latin typeface="Cambria Math" panose="02040503050406030204" pitchFamily="18" charset="0"/>
                                    <a:ea typeface="Cambria Math" panose="02040503050406030204" pitchFamily="18" charset="0"/>
                                  </a:rPr>
                                </m:ctrlPr>
                              </m:sSubSupPr>
                              <m:e>
                                <m:r>
                                  <a:rPr lang="zh-CN" altLang="en-US" sz="3400" b="1" i="1" smtClean="0">
                                    <a:latin typeface="Cambria Math" panose="02040503050406030204" pitchFamily="18" charset="0"/>
                                    <a:ea typeface="Cambria Math" panose="02040503050406030204" pitchFamily="18" charset="0"/>
                                  </a:rPr>
                                  <m:t>𝜷</m:t>
                                </m:r>
                              </m:e>
                              <m:sub>
                                <m:r>
                                  <a:rPr lang="en-US" altLang="zh-CN" sz="3400" b="1" i="1" smtClean="0">
                                    <a:latin typeface="Cambria Math" panose="02040503050406030204" pitchFamily="18" charset="0"/>
                                    <a:ea typeface="Cambria Math" panose="02040503050406030204" pitchFamily="18" charset="0"/>
                                  </a:rPr>
                                  <m:t>𝒋</m:t>
                                </m:r>
                              </m:sub>
                              <m:sup>
                                <m:r>
                                  <a:rPr lang="en-US" altLang="zh-CN" sz="3400" b="1" i="1" smtClean="0">
                                    <a:latin typeface="Cambria Math" panose="02040503050406030204" pitchFamily="18" charset="0"/>
                                    <a:ea typeface="Cambria Math" panose="02040503050406030204" pitchFamily="18" charset="0"/>
                                  </a:rPr>
                                  <m:t>𝑻</m:t>
                                </m:r>
                              </m:sup>
                            </m:sSubSup>
                          </m:sup>
                        </m:sSup>
                      </m:den>
                    </m:f>
                    <m:r>
                      <a:rPr lang="en-US" altLang="zh-CN" sz="3400" b="1" i="1" smtClean="0">
                        <a:latin typeface="Cambria Math" panose="02040503050406030204" pitchFamily="18" charset="0"/>
                        <a:ea typeface="Cambria Math" panose="02040503050406030204" pitchFamily="18" charset="0"/>
                      </a:rPr>
                      <m:t>=</m:t>
                    </m:r>
                    <m:f>
                      <m:fPr>
                        <m:ctrlPr>
                          <a:rPr lang="en-US" altLang="zh-CN" sz="3400" b="1" i="1" smtClean="0">
                            <a:latin typeface="Cambria Math" panose="02040503050406030204" pitchFamily="18" charset="0"/>
                            <a:ea typeface="Cambria Math" panose="02040503050406030204" pitchFamily="18" charset="0"/>
                          </a:rPr>
                        </m:ctrlPr>
                      </m:fPr>
                      <m:num>
                        <m:sSup>
                          <m:sSupPr>
                            <m:ctrlPr>
                              <a:rPr lang="en-US" altLang="zh-CN" sz="3400" b="1" i="1" smtClean="0">
                                <a:latin typeface="Cambria Math" panose="02040503050406030204" pitchFamily="18" charset="0"/>
                                <a:ea typeface="Cambria Math" panose="02040503050406030204" pitchFamily="18" charset="0"/>
                              </a:rPr>
                            </m:ctrlPr>
                          </m:sSupPr>
                          <m:e>
                            <m:r>
                              <a:rPr lang="en-US" altLang="zh-CN" sz="3400" b="1" i="1" smtClean="0">
                                <a:latin typeface="Cambria Math" panose="02040503050406030204" pitchFamily="18" charset="0"/>
                                <a:ea typeface="Cambria Math" panose="02040503050406030204" pitchFamily="18" charset="0"/>
                              </a:rPr>
                              <m:t>𝒆</m:t>
                            </m:r>
                          </m:e>
                          <m:sup>
                            <m:r>
                              <a:rPr lang="en-US" altLang="zh-CN" sz="3400" b="1" i="1" smtClean="0">
                                <a:latin typeface="Cambria Math" panose="02040503050406030204" pitchFamily="18" charset="0"/>
                                <a:ea typeface="Cambria Math" panose="02040503050406030204" pitchFamily="18" charset="0"/>
                              </a:rPr>
                              <m:t>−(</m:t>
                            </m:r>
                            <m:sSub>
                              <m:sSubPr>
                                <m:ctrlPr>
                                  <a:rPr lang="en-US" altLang="zh-CN" sz="3400" b="1" i="1">
                                    <a:latin typeface="Cambria Math" panose="02040503050406030204" pitchFamily="18" charset="0"/>
                                    <a:ea typeface="Cambria Math" panose="02040503050406030204" pitchFamily="18" charset="0"/>
                                  </a:rPr>
                                </m:ctrlPr>
                              </m:sSubPr>
                              <m:e>
                                <m:r>
                                  <a:rPr lang="zh-CN" altLang="en-US" sz="3400" b="1" i="1">
                                    <a:latin typeface="Cambria Math" panose="02040503050406030204" pitchFamily="18" charset="0"/>
                                    <a:ea typeface="Cambria Math" panose="02040503050406030204" pitchFamily="18" charset="0"/>
                                  </a:rPr>
                                  <m:t>𝜶</m:t>
                                </m:r>
                              </m:e>
                              <m:sub>
                                <m:r>
                                  <a:rPr lang="en-US" altLang="zh-CN" sz="3400" b="1" i="1">
                                    <a:latin typeface="Cambria Math" panose="02040503050406030204" pitchFamily="18" charset="0"/>
                                    <a:ea typeface="Cambria Math" panose="02040503050406030204" pitchFamily="18" charset="0"/>
                                  </a:rPr>
                                  <m:t>𝒋</m:t>
                                </m:r>
                              </m:sub>
                            </m:sSub>
                            <m:r>
                              <a:rPr lang="en-US" altLang="zh-CN" sz="3400" b="1" i="1" smtClean="0">
                                <a:latin typeface="Cambria Math" panose="02040503050406030204" pitchFamily="18" charset="0"/>
                              </a:rPr>
                              <m:t>+</m:t>
                            </m:r>
                            <m:sSup>
                              <m:sSupPr>
                                <m:ctrlPr>
                                  <a:rPr lang="en-US" altLang="zh-CN" sz="3400" b="1" i="1" smtClean="0">
                                    <a:latin typeface="Cambria Math" panose="02040503050406030204" pitchFamily="18" charset="0"/>
                                  </a:rPr>
                                </m:ctrlPr>
                              </m:sSupPr>
                              <m:e>
                                <m:r>
                                  <a:rPr lang="en-US" altLang="zh-CN" sz="3400" b="1" i="1" smtClean="0">
                                    <a:latin typeface="Cambria Math" panose="02040503050406030204" pitchFamily="18" charset="0"/>
                                  </a:rPr>
                                  <m:t>𝑿</m:t>
                                </m:r>
                              </m:e>
                              <m:sup>
                                <m:d>
                                  <m:dPr>
                                    <m:ctrlPr>
                                      <a:rPr lang="en-US" altLang="zh-CN" sz="3400" b="1" i="1" smtClean="0">
                                        <a:latin typeface="Cambria Math" panose="02040503050406030204" pitchFamily="18" charset="0"/>
                                      </a:rPr>
                                    </m:ctrlPr>
                                  </m:dPr>
                                  <m:e>
                                    <m:r>
                                      <a:rPr lang="en-US" altLang="zh-CN" sz="3400" b="1" i="1" smtClean="0">
                                        <a:latin typeface="Cambria Math" panose="02040503050406030204" pitchFamily="18" charset="0"/>
                                      </a:rPr>
                                      <m:t>𝒊</m:t>
                                    </m:r>
                                  </m:e>
                                </m:d>
                              </m:sup>
                            </m:sSup>
                            <m:r>
                              <a:rPr lang="en-US" altLang="zh-CN" sz="3400" b="1" i="1" smtClean="0">
                                <a:latin typeface="Cambria Math" panose="02040503050406030204" pitchFamily="18" charset="0"/>
                              </a:rPr>
                              <m:t>)</m:t>
                            </m:r>
                          </m:sup>
                        </m:sSup>
                        <m:sSubSup>
                          <m:sSubSupPr>
                            <m:ctrlPr>
                              <a:rPr lang="en-US" altLang="zh-CN" sz="3400" b="1" i="1">
                                <a:latin typeface="Cambria Math" panose="02040503050406030204" pitchFamily="18" charset="0"/>
                              </a:rPr>
                            </m:ctrlPr>
                          </m:sSubSupPr>
                          <m:e>
                            <m:r>
                              <a:rPr lang="zh-CN" altLang="en-US" sz="3400" b="1" i="1">
                                <a:latin typeface="Cambria Math" panose="02040503050406030204" pitchFamily="18" charset="0"/>
                              </a:rPr>
                              <m:t>𝜷</m:t>
                            </m:r>
                          </m:e>
                          <m:sub>
                            <m:r>
                              <a:rPr lang="en-US" altLang="zh-CN" sz="3400" b="1" i="1">
                                <a:latin typeface="Cambria Math" panose="02040503050406030204" pitchFamily="18" charset="0"/>
                              </a:rPr>
                              <m:t>𝒋</m:t>
                            </m:r>
                          </m:sub>
                          <m:sup>
                            <m:r>
                              <a:rPr lang="en-US" altLang="zh-CN" sz="3400" b="1" i="1">
                                <a:latin typeface="Cambria Math" panose="02040503050406030204" pitchFamily="18" charset="0"/>
                              </a:rPr>
                              <m:t>𝑻</m:t>
                            </m:r>
                          </m:sup>
                        </m:sSubSup>
                      </m:num>
                      <m:den>
                        <m:r>
                          <a:rPr lang="en-US" altLang="zh-CN" sz="3400" b="1" i="1" smtClean="0">
                            <a:latin typeface="Cambria Math" panose="02040503050406030204" pitchFamily="18" charset="0"/>
                            <a:ea typeface="Cambria Math" panose="02040503050406030204" pitchFamily="18" charset="0"/>
                          </a:rPr>
                          <m:t>𝟏</m:t>
                        </m:r>
                        <m:r>
                          <a:rPr lang="en-US" altLang="zh-CN" sz="3400" b="1" i="1" smtClean="0">
                            <a:latin typeface="Cambria Math" panose="02040503050406030204" pitchFamily="18" charset="0"/>
                            <a:ea typeface="Cambria Math" panose="02040503050406030204" pitchFamily="18" charset="0"/>
                          </a:rPr>
                          <m:t>+</m:t>
                        </m:r>
                        <m:sSup>
                          <m:sSupPr>
                            <m:ctrlPr>
                              <a:rPr lang="en-US" altLang="zh-CN" sz="3400" b="1" i="1" smtClean="0">
                                <a:latin typeface="Cambria Math" panose="02040503050406030204" pitchFamily="18" charset="0"/>
                                <a:ea typeface="Cambria Math" panose="02040503050406030204" pitchFamily="18" charset="0"/>
                              </a:rPr>
                            </m:ctrlPr>
                          </m:sSupPr>
                          <m:e>
                            <m:r>
                              <a:rPr lang="en-US" altLang="zh-CN" sz="3400" b="1" i="1" smtClean="0">
                                <a:latin typeface="Cambria Math" panose="02040503050406030204" pitchFamily="18" charset="0"/>
                                <a:ea typeface="Cambria Math" panose="02040503050406030204" pitchFamily="18" charset="0"/>
                              </a:rPr>
                              <m:t>𝒆</m:t>
                            </m:r>
                          </m:e>
                          <m:sup>
                            <m:r>
                              <a:rPr lang="en-US" altLang="zh-CN" sz="3400" b="1" i="1" smtClean="0">
                                <a:latin typeface="Cambria Math" panose="02040503050406030204" pitchFamily="18" charset="0"/>
                                <a:ea typeface="Cambria Math" panose="02040503050406030204" pitchFamily="18" charset="0"/>
                              </a:rPr>
                              <m:t>−(</m:t>
                            </m:r>
                            <m:sSub>
                              <m:sSubPr>
                                <m:ctrlPr>
                                  <a:rPr lang="en-US" altLang="zh-CN" sz="3400" b="1" i="1" smtClean="0">
                                    <a:latin typeface="Cambria Math" panose="02040503050406030204" pitchFamily="18" charset="0"/>
                                    <a:ea typeface="Cambria Math" panose="02040503050406030204" pitchFamily="18" charset="0"/>
                                  </a:rPr>
                                </m:ctrlPr>
                              </m:sSubPr>
                              <m:e>
                                <m:r>
                                  <a:rPr lang="zh-CN" altLang="en-US" sz="3400" b="1" i="1" smtClean="0">
                                    <a:latin typeface="Cambria Math" panose="02040503050406030204" pitchFamily="18" charset="0"/>
                                    <a:ea typeface="Cambria Math" panose="02040503050406030204" pitchFamily="18" charset="0"/>
                                  </a:rPr>
                                  <m:t>𝜶</m:t>
                                </m:r>
                              </m:e>
                              <m:sub>
                                <m:r>
                                  <a:rPr lang="en-US" altLang="zh-CN" sz="3400" b="1" i="1" smtClean="0">
                                    <a:latin typeface="Cambria Math" panose="02040503050406030204" pitchFamily="18" charset="0"/>
                                    <a:ea typeface="Cambria Math" panose="02040503050406030204" pitchFamily="18" charset="0"/>
                                  </a:rPr>
                                  <m:t>𝒋</m:t>
                                </m:r>
                              </m:sub>
                            </m:sSub>
                            <m:r>
                              <a:rPr lang="en-US" altLang="zh-CN" sz="3400" b="1" i="1" smtClean="0">
                                <a:latin typeface="Cambria Math" panose="02040503050406030204" pitchFamily="18" charset="0"/>
                                <a:ea typeface="Cambria Math" panose="02040503050406030204" pitchFamily="18" charset="0"/>
                              </a:rPr>
                              <m:t>+</m:t>
                            </m:r>
                            <m:sSup>
                              <m:sSupPr>
                                <m:ctrlPr>
                                  <a:rPr lang="en-US" altLang="zh-CN" sz="3400" b="1" i="1" smtClean="0">
                                    <a:latin typeface="Cambria Math" panose="02040503050406030204" pitchFamily="18" charset="0"/>
                                    <a:ea typeface="Cambria Math" panose="02040503050406030204" pitchFamily="18" charset="0"/>
                                  </a:rPr>
                                </m:ctrlPr>
                              </m:sSupPr>
                              <m:e>
                                <m:r>
                                  <a:rPr lang="en-US" altLang="zh-CN" sz="3400" b="1" i="1" smtClean="0">
                                    <a:latin typeface="Cambria Math" panose="02040503050406030204" pitchFamily="18" charset="0"/>
                                    <a:ea typeface="Cambria Math" panose="02040503050406030204" pitchFamily="18" charset="0"/>
                                  </a:rPr>
                                  <m:t>𝑿</m:t>
                                </m:r>
                              </m:e>
                              <m:sup>
                                <m:d>
                                  <m:dPr>
                                    <m:ctrlPr>
                                      <a:rPr lang="en-US" altLang="zh-CN" sz="3400" b="1" i="1" smtClean="0">
                                        <a:latin typeface="Cambria Math" panose="02040503050406030204" pitchFamily="18" charset="0"/>
                                        <a:ea typeface="Cambria Math" panose="02040503050406030204" pitchFamily="18" charset="0"/>
                                      </a:rPr>
                                    </m:ctrlPr>
                                  </m:dPr>
                                  <m:e>
                                    <m:r>
                                      <a:rPr lang="en-US" altLang="zh-CN" sz="3400" b="1" i="1" smtClean="0">
                                        <a:latin typeface="Cambria Math" panose="02040503050406030204" pitchFamily="18" charset="0"/>
                                        <a:ea typeface="Cambria Math" panose="02040503050406030204" pitchFamily="18" charset="0"/>
                                      </a:rPr>
                                      <m:t>𝒊</m:t>
                                    </m:r>
                                  </m:e>
                                </m:d>
                              </m:sup>
                            </m:sSup>
                            <m:sSubSup>
                              <m:sSubSupPr>
                                <m:ctrlPr>
                                  <a:rPr lang="en-US" altLang="zh-CN" sz="3400" b="1" i="1" smtClean="0">
                                    <a:latin typeface="Cambria Math" panose="02040503050406030204" pitchFamily="18" charset="0"/>
                                    <a:ea typeface="Cambria Math" panose="02040503050406030204" pitchFamily="18" charset="0"/>
                                  </a:rPr>
                                </m:ctrlPr>
                              </m:sSubSupPr>
                              <m:e>
                                <m:r>
                                  <a:rPr lang="zh-CN" altLang="en-US" sz="3400" b="1" i="1" smtClean="0">
                                    <a:latin typeface="Cambria Math" panose="02040503050406030204" pitchFamily="18" charset="0"/>
                                    <a:ea typeface="Cambria Math" panose="02040503050406030204" pitchFamily="18" charset="0"/>
                                  </a:rPr>
                                  <m:t>𝜷</m:t>
                                </m:r>
                              </m:e>
                              <m:sub>
                                <m:r>
                                  <a:rPr lang="en-US" altLang="zh-CN" sz="3400" b="1" i="1" smtClean="0">
                                    <a:latin typeface="Cambria Math" panose="02040503050406030204" pitchFamily="18" charset="0"/>
                                    <a:ea typeface="Cambria Math" panose="02040503050406030204" pitchFamily="18" charset="0"/>
                                  </a:rPr>
                                  <m:t>𝒋</m:t>
                                </m:r>
                              </m:sub>
                              <m:sup>
                                <m:r>
                                  <a:rPr lang="en-US" altLang="zh-CN" sz="3400" b="1" i="1" smtClean="0">
                                    <a:latin typeface="Cambria Math" panose="02040503050406030204" pitchFamily="18" charset="0"/>
                                    <a:ea typeface="Cambria Math" panose="02040503050406030204" pitchFamily="18" charset="0"/>
                                  </a:rPr>
                                  <m:t>𝑻</m:t>
                                </m:r>
                              </m:sup>
                            </m:sSubSup>
                            <m:r>
                              <a:rPr lang="en-US" altLang="zh-CN" sz="3400" b="1" i="1" smtClean="0">
                                <a:latin typeface="Cambria Math" panose="02040503050406030204" pitchFamily="18" charset="0"/>
                                <a:ea typeface="Cambria Math" panose="02040503050406030204" pitchFamily="18" charset="0"/>
                              </a:rPr>
                              <m:t>)</m:t>
                            </m:r>
                          </m:sup>
                        </m:sSup>
                      </m:den>
                    </m:f>
                  </m:oMath>
                </a14:m>
                <a:endParaRPr lang="en-US" altLang="zh-CN" sz="3400" b="1" dirty="0"/>
              </a:p>
            </p:txBody>
          </p:sp>
        </mc:Choice>
        <mc:Fallback>
          <p:sp>
            <p:nvSpPr>
              <p:cNvPr id="3" name="内容占位符 2">
                <a:extLst>
                  <a:ext uri="{FF2B5EF4-FFF2-40B4-BE49-F238E27FC236}">
                    <a16:creationId xmlns:a16="http://schemas.microsoft.com/office/drawing/2014/main" id="{78CC8DEA-CE0C-4220-96B0-205A49184903}"/>
                  </a:ext>
                </a:extLst>
              </p:cNvPr>
              <p:cNvSpPr>
                <a:spLocks noGrp="1" noRot="1" noChangeAspect="1" noMove="1" noResize="1" noEditPoints="1" noAdjustHandles="1" noChangeArrowheads="1" noChangeShapeType="1" noTextEdit="1"/>
              </p:cNvSpPr>
              <p:nvPr>
                <p:ph idx="1"/>
              </p:nvPr>
            </p:nvSpPr>
            <p:spPr>
              <a:xfrm>
                <a:off x="352926" y="869234"/>
                <a:ext cx="11000874" cy="5435314"/>
              </a:xfrm>
              <a:blipFill>
                <a:blip r:embed="rId2"/>
                <a:stretch>
                  <a:fillRect l="-11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20758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CB47B5-B9C8-461E-B036-1B4744BF166C}"/>
                  </a:ext>
                </a:extLst>
              </p:cNvPr>
              <p:cNvSpPr>
                <a:spLocks noGrp="1"/>
              </p:cNvSpPr>
              <p:nvPr>
                <p:ph idx="1"/>
              </p:nvPr>
            </p:nvSpPr>
            <p:spPr>
              <a:xfrm>
                <a:off x="723899" y="340518"/>
                <a:ext cx="10744201" cy="6176963"/>
              </a:xfrm>
            </p:spPr>
            <p:txBody>
              <a:bodyPr>
                <a:normAutofit fontScale="92500" lnSpcReduction="10000"/>
              </a:bodyPr>
              <a:lstStyle/>
              <a:p>
                <a:pPr marL="0" indent="0">
                  <a:lnSpc>
                    <a:spcPct val="130000"/>
                  </a:lnSpc>
                  <a:spcAft>
                    <a:spcPts val="600"/>
                  </a:spcAft>
                  <a:buNone/>
                </a:pPr>
                <a:r>
                  <a:rPr lang="zh-CN" altLang="en-US" sz="2900" dirty="0">
                    <a:latin typeface="+mn-ea"/>
                  </a:rPr>
                  <a:t>于是可以定义</a:t>
                </a:r>
                <a:r>
                  <a:rPr lang="en-US" altLang="zh-CN" sz="2900" dirty="0">
                    <a:latin typeface="+mn-ea"/>
                  </a:rPr>
                  <a:t>y</a:t>
                </a:r>
                <a:r>
                  <a:rPr lang="zh-CN" altLang="en-US" sz="2900" dirty="0">
                    <a:latin typeface="+mn-ea"/>
                  </a:rPr>
                  <a:t>的概率分布律</a:t>
                </a:r>
                <a:r>
                  <a:rPr lang="en-US" altLang="zh-CN" sz="2900" dirty="0">
                    <a:latin typeface="+mn-ea"/>
                  </a:rPr>
                  <a:t>:</a:t>
                </a:r>
              </a:p>
              <a:p>
                <a:pPr marL="0" indent="0">
                  <a:lnSpc>
                    <a:spcPct val="130000"/>
                  </a:lnSpc>
                  <a:spcAft>
                    <a:spcPts val="600"/>
                  </a:spcAft>
                  <a:buNone/>
                </a:pPr>
                <a14:m>
                  <m:oMathPara xmlns:m="http://schemas.openxmlformats.org/officeDocument/2006/math">
                    <m:oMathParaPr>
                      <m:jc m:val="centerGroup"/>
                    </m:oMathParaPr>
                    <m:oMath xmlns:m="http://schemas.openxmlformats.org/officeDocument/2006/math">
                      <m:r>
                        <a:rPr lang="en-US" altLang="zh-CN" sz="2900" b="1" i="1">
                          <a:latin typeface="Cambria Math" panose="02040503050406030204" pitchFamily="18" charset="0"/>
                        </a:rPr>
                        <m:t>𝑷</m:t>
                      </m:r>
                      <m:d>
                        <m:dPr>
                          <m:ctrlPr>
                            <a:rPr lang="en-US" altLang="zh-CN" sz="2900" b="1" i="1">
                              <a:latin typeface="Cambria Math" panose="02040503050406030204" pitchFamily="18" charset="0"/>
                            </a:rPr>
                          </m:ctrlPr>
                        </m:dPr>
                        <m:e>
                          <m:sSup>
                            <m:sSupPr>
                              <m:ctrlPr>
                                <a:rPr lang="en-US" altLang="zh-CN" sz="2900" b="1" i="1">
                                  <a:latin typeface="Cambria Math" panose="02040503050406030204" pitchFamily="18" charset="0"/>
                                </a:rPr>
                              </m:ctrlPr>
                            </m:sSupPr>
                            <m:e>
                              <m:r>
                                <a:rPr lang="en-US" altLang="zh-CN" sz="2900" b="1" i="1">
                                  <a:latin typeface="Cambria Math" panose="02040503050406030204" pitchFamily="18" charset="0"/>
                                </a:rPr>
                                <m:t>𝒚</m:t>
                              </m:r>
                            </m:e>
                            <m:sup>
                              <m:d>
                                <m:dPr>
                                  <m:ctrlPr>
                                    <a:rPr lang="en-US" altLang="zh-CN" sz="2900" b="1" i="1">
                                      <a:latin typeface="Cambria Math" panose="02040503050406030204" pitchFamily="18" charset="0"/>
                                    </a:rPr>
                                  </m:ctrlPr>
                                </m:dPr>
                                <m:e>
                                  <m:r>
                                    <a:rPr lang="en-US" altLang="zh-CN" sz="2900" b="1" i="1">
                                      <a:latin typeface="Cambria Math" panose="02040503050406030204" pitchFamily="18" charset="0"/>
                                    </a:rPr>
                                    <m:t>𝒊</m:t>
                                  </m:r>
                                </m:e>
                              </m:d>
                            </m:sup>
                          </m:sSup>
                          <m:r>
                            <a:rPr lang="en-US" altLang="zh-CN" sz="2900" b="1" i="1">
                              <a:latin typeface="Cambria Math" panose="02040503050406030204" pitchFamily="18" charset="0"/>
                            </a:rPr>
                            <m:t>=</m:t>
                          </m:r>
                          <m:r>
                            <a:rPr lang="en-US" altLang="zh-CN" sz="2900" b="1" i="1">
                              <a:latin typeface="Cambria Math" panose="02040503050406030204" pitchFamily="18" charset="0"/>
                            </a:rPr>
                            <m:t>𝟏</m:t>
                          </m:r>
                        </m:e>
                      </m:d>
                      <m:r>
                        <a:rPr lang="en-US" altLang="zh-CN" sz="2900" b="1" i="1">
                          <a:latin typeface="Cambria Math" panose="02040503050406030204" pitchFamily="18" charset="0"/>
                        </a:rPr>
                        <m:t>=</m:t>
                      </m:r>
                      <m:f>
                        <m:fPr>
                          <m:ctrlPr>
                            <a:rPr lang="en-US" altLang="zh-CN" sz="2900" b="1" i="1">
                              <a:latin typeface="Cambria Math" panose="02040503050406030204" pitchFamily="18" charset="0"/>
                              <a:ea typeface="Cambria Math" panose="02040503050406030204" pitchFamily="18" charset="0"/>
                            </a:rPr>
                          </m:ctrlPr>
                        </m:fPr>
                        <m:num>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𝒆</m:t>
                              </m:r>
                            </m:e>
                            <m:sup>
                              <m:r>
                                <a:rPr lang="en-US" altLang="zh-CN" sz="2900" b="1" i="1">
                                  <a:latin typeface="Cambria Math" panose="02040503050406030204" pitchFamily="18" charset="0"/>
                                  <a:ea typeface="Cambria Math" panose="02040503050406030204" pitchFamily="18" charset="0"/>
                                </a:rPr>
                                <m:t>−(</m:t>
                              </m:r>
                              <m:sSub>
                                <m:sSubPr>
                                  <m:ctrlPr>
                                    <a:rPr lang="en-US" altLang="zh-CN" sz="2900" b="1" i="1">
                                      <a:latin typeface="Cambria Math" panose="02040503050406030204" pitchFamily="18" charset="0"/>
                                      <a:ea typeface="Cambria Math" panose="02040503050406030204" pitchFamily="18" charset="0"/>
                                    </a:rPr>
                                  </m:ctrlPr>
                                </m:sSubPr>
                                <m:e>
                                  <m:r>
                                    <a:rPr lang="zh-CN" altLang="en-US" sz="2900" b="1" i="1">
                                      <a:latin typeface="Cambria Math" panose="02040503050406030204" pitchFamily="18" charset="0"/>
                                      <a:ea typeface="Cambria Math" panose="02040503050406030204" pitchFamily="18" charset="0"/>
                                    </a:rPr>
                                    <m:t>𝜶</m:t>
                                  </m:r>
                                </m:e>
                                <m:sub>
                                  <m:r>
                                    <a:rPr lang="en-US" altLang="zh-CN" sz="2900" b="1" i="1">
                                      <a:latin typeface="Cambria Math" panose="02040503050406030204" pitchFamily="18" charset="0"/>
                                      <a:ea typeface="Cambria Math" panose="02040503050406030204" pitchFamily="18" charset="0"/>
                                    </a:rPr>
                                    <m:t>𝟏</m:t>
                                  </m:r>
                                </m:sub>
                              </m:sSub>
                              <m:r>
                                <a:rPr lang="en-US" altLang="zh-CN" sz="2900" b="1" i="1">
                                  <a:latin typeface="Cambria Math" panose="02040503050406030204" pitchFamily="18" charset="0"/>
                                </a:rPr>
                                <m:t>+</m:t>
                              </m:r>
                              <m:sSup>
                                <m:sSupPr>
                                  <m:ctrlPr>
                                    <a:rPr lang="en-US" altLang="zh-CN" sz="2900" b="1" i="1">
                                      <a:latin typeface="Cambria Math" panose="02040503050406030204" pitchFamily="18" charset="0"/>
                                    </a:rPr>
                                  </m:ctrlPr>
                                </m:sSupPr>
                                <m:e>
                                  <m:r>
                                    <a:rPr lang="en-US" altLang="zh-CN" sz="2900" b="1" i="1">
                                      <a:latin typeface="Cambria Math" panose="02040503050406030204" pitchFamily="18" charset="0"/>
                                    </a:rPr>
                                    <m:t>𝑿</m:t>
                                  </m:r>
                                </m:e>
                                <m:sup>
                                  <m:d>
                                    <m:dPr>
                                      <m:ctrlPr>
                                        <a:rPr lang="en-US" altLang="zh-CN" sz="2900" b="1" i="1">
                                          <a:latin typeface="Cambria Math" panose="02040503050406030204" pitchFamily="18" charset="0"/>
                                        </a:rPr>
                                      </m:ctrlPr>
                                    </m:dPr>
                                    <m:e>
                                      <m:r>
                                        <a:rPr lang="en-US" altLang="zh-CN" sz="2900" b="1" i="1">
                                          <a:latin typeface="Cambria Math" panose="02040503050406030204" pitchFamily="18" charset="0"/>
                                        </a:rPr>
                                        <m:t>𝒊</m:t>
                                      </m:r>
                                    </m:e>
                                  </m:d>
                                </m:sup>
                              </m:sSup>
                              <m:sSubSup>
                                <m:sSubSupPr>
                                  <m:ctrlPr>
                                    <a:rPr lang="en-US" altLang="zh-CN" sz="2900" b="1" i="1">
                                      <a:latin typeface="Cambria Math" panose="02040503050406030204" pitchFamily="18" charset="0"/>
                                    </a:rPr>
                                  </m:ctrlPr>
                                </m:sSubSupPr>
                                <m:e>
                                  <m:r>
                                    <a:rPr lang="zh-CN" altLang="en-US" sz="2900" b="1" i="1">
                                      <a:latin typeface="Cambria Math" panose="02040503050406030204" pitchFamily="18" charset="0"/>
                                    </a:rPr>
                                    <m:t>𝜷</m:t>
                                  </m:r>
                                </m:e>
                                <m:sub>
                                  <m:r>
                                    <a:rPr lang="en-US" altLang="zh-CN" sz="2900" b="1" i="1">
                                      <a:latin typeface="Cambria Math" panose="02040503050406030204" pitchFamily="18" charset="0"/>
                                    </a:rPr>
                                    <m:t>𝟏</m:t>
                                  </m:r>
                                </m:sub>
                                <m:sup>
                                  <m:r>
                                    <a:rPr lang="en-US" altLang="zh-CN" sz="2900" b="1" i="1">
                                      <a:latin typeface="Cambria Math" panose="02040503050406030204" pitchFamily="18" charset="0"/>
                                    </a:rPr>
                                    <m:t>𝑻</m:t>
                                  </m:r>
                                </m:sup>
                              </m:sSubSup>
                              <m:r>
                                <a:rPr lang="en-US" altLang="zh-CN" sz="2900" b="1" i="1">
                                  <a:latin typeface="Cambria Math" panose="02040503050406030204" pitchFamily="18" charset="0"/>
                                </a:rPr>
                                <m:t>)</m:t>
                              </m:r>
                            </m:sup>
                          </m:sSup>
                        </m:num>
                        <m:den>
                          <m:r>
                            <a:rPr lang="en-US" altLang="zh-CN" sz="2900" b="1" i="1">
                              <a:latin typeface="Cambria Math" panose="02040503050406030204" pitchFamily="18" charset="0"/>
                              <a:ea typeface="Cambria Math" panose="02040503050406030204" pitchFamily="18" charset="0"/>
                            </a:rPr>
                            <m:t>𝟏</m:t>
                          </m:r>
                          <m:r>
                            <a:rPr lang="en-US" altLang="zh-CN" sz="2900" b="1" i="1">
                              <a:latin typeface="Cambria Math" panose="02040503050406030204" pitchFamily="18" charset="0"/>
                              <a:ea typeface="Cambria Math" panose="02040503050406030204" pitchFamily="18" charset="0"/>
                            </a:rPr>
                            <m:t>+</m:t>
                          </m:r>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𝒆</m:t>
                              </m:r>
                            </m:e>
                            <m:sup>
                              <m:r>
                                <a:rPr lang="en-US" altLang="zh-CN" sz="2900" b="1" i="1">
                                  <a:latin typeface="Cambria Math" panose="02040503050406030204" pitchFamily="18" charset="0"/>
                                  <a:ea typeface="Cambria Math" panose="02040503050406030204" pitchFamily="18" charset="0"/>
                                </a:rPr>
                                <m:t>−(</m:t>
                              </m:r>
                              <m:sSub>
                                <m:sSubPr>
                                  <m:ctrlPr>
                                    <a:rPr lang="en-US" altLang="zh-CN" sz="2900" b="1" i="1">
                                      <a:latin typeface="Cambria Math" panose="02040503050406030204" pitchFamily="18" charset="0"/>
                                      <a:ea typeface="Cambria Math" panose="02040503050406030204" pitchFamily="18" charset="0"/>
                                    </a:rPr>
                                  </m:ctrlPr>
                                </m:sSubPr>
                                <m:e>
                                  <m:r>
                                    <a:rPr lang="zh-CN" altLang="en-US" sz="2900" b="1" i="1">
                                      <a:latin typeface="Cambria Math" panose="02040503050406030204" pitchFamily="18" charset="0"/>
                                      <a:ea typeface="Cambria Math" panose="02040503050406030204" pitchFamily="18" charset="0"/>
                                    </a:rPr>
                                    <m:t>𝜶</m:t>
                                  </m:r>
                                </m:e>
                                <m:sub>
                                  <m:r>
                                    <a:rPr lang="en-US" altLang="zh-CN" sz="2900" b="1" i="1">
                                      <a:latin typeface="Cambria Math" panose="02040503050406030204" pitchFamily="18" charset="0"/>
                                      <a:ea typeface="Cambria Math" panose="02040503050406030204" pitchFamily="18" charset="0"/>
                                    </a:rPr>
                                    <m:t>𝟏</m:t>
                                  </m:r>
                                </m:sub>
                              </m:sSub>
                              <m:r>
                                <a:rPr lang="en-US" altLang="zh-CN" sz="2900" b="1" i="1">
                                  <a:latin typeface="Cambria Math" panose="02040503050406030204" pitchFamily="18" charset="0"/>
                                  <a:ea typeface="Cambria Math" panose="02040503050406030204" pitchFamily="18" charset="0"/>
                                </a:rPr>
                                <m:t>+</m:t>
                              </m:r>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𝑿</m:t>
                                  </m:r>
                                </m:e>
                                <m:sup>
                                  <m:d>
                                    <m:dPr>
                                      <m:ctrlPr>
                                        <a:rPr lang="en-US" altLang="zh-CN" sz="2900" b="1" i="1">
                                          <a:latin typeface="Cambria Math" panose="02040503050406030204" pitchFamily="18" charset="0"/>
                                          <a:ea typeface="Cambria Math" panose="02040503050406030204" pitchFamily="18" charset="0"/>
                                        </a:rPr>
                                      </m:ctrlPr>
                                    </m:dPr>
                                    <m:e>
                                      <m:r>
                                        <a:rPr lang="en-US" altLang="zh-CN" sz="2900" b="1" i="1">
                                          <a:latin typeface="Cambria Math" panose="02040503050406030204" pitchFamily="18" charset="0"/>
                                          <a:ea typeface="Cambria Math" panose="02040503050406030204" pitchFamily="18" charset="0"/>
                                        </a:rPr>
                                        <m:t>𝒊</m:t>
                                      </m:r>
                                    </m:e>
                                  </m:d>
                                </m:sup>
                              </m:sSup>
                              <m:sSubSup>
                                <m:sSubSupPr>
                                  <m:ctrlPr>
                                    <a:rPr lang="en-US" altLang="zh-CN" sz="2900" b="1" i="1">
                                      <a:latin typeface="Cambria Math" panose="02040503050406030204" pitchFamily="18" charset="0"/>
                                      <a:ea typeface="Cambria Math" panose="02040503050406030204" pitchFamily="18" charset="0"/>
                                    </a:rPr>
                                  </m:ctrlPr>
                                </m:sSubSupPr>
                                <m:e>
                                  <m:r>
                                    <a:rPr lang="zh-CN" altLang="en-US" sz="2900" b="1" i="1">
                                      <a:latin typeface="Cambria Math" panose="02040503050406030204" pitchFamily="18" charset="0"/>
                                      <a:ea typeface="Cambria Math" panose="02040503050406030204" pitchFamily="18" charset="0"/>
                                    </a:rPr>
                                    <m:t>𝜷</m:t>
                                  </m:r>
                                </m:e>
                                <m:sub>
                                  <m:r>
                                    <a:rPr lang="en-US" altLang="zh-CN" sz="2900" b="1" i="1">
                                      <a:latin typeface="Cambria Math" panose="02040503050406030204" pitchFamily="18" charset="0"/>
                                      <a:ea typeface="Cambria Math" panose="02040503050406030204" pitchFamily="18" charset="0"/>
                                    </a:rPr>
                                    <m:t>𝟏</m:t>
                                  </m:r>
                                </m:sub>
                                <m:sup>
                                  <m:r>
                                    <a:rPr lang="en-US" altLang="zh-CN" sz="2900" b="1" i="1">
                                      <a:latin typeface="Cambria Math" panose="02040503050406030204" pitchFamily="18" charset="0"/>
                                      <a:ea typeface="Cambria Math" panose="02040503050406030204" pitchFamily="18" charset="0"/>
                                    </a:rPr>
                                    <m:t>𝑻</m:t>
                                  </m:r>
                                </m:sup>
                              </m:sSubSup>
                              <m:r>
                                <a:rPr lang="en-US" altLang="zh-CN" sz="2900" b="1" i="1">
                                  <a:latin typeface="Cambria Math" panose="02040503050406030204" pitchFamily="18" charset="0"/>
                                  <a:ea typeface="Cambria Math" panose="02040503050406030204" pitchFamily="18" charset="0"/>
                                </a:rPr>
                                <m:t>)</m:t>
                              </m:r>
                            </m:sup>
                          </m:sSup>
                        </m:den>
                      </m:f>
                    </m:oMath>
                  </m:oMathPara>
                </a14:m>
                <a:endParaRPr lang="en-US" altLang="zh-CN" sz="2900" b="1" dirty="0"/>
              </a:p>
              <a:p>
                <a:pPr marL="0" indent="0">
                  <a:lnSpc>
                    <a:spcPct val="130000"/>
                  </a:lnSpc>
                  <a:spcAft>
                    <a:spcPts val="600"/>
                  </a:spcAft>
                  <a:buNone/>
                </a:pPr>
                <a:endParaRPr lang="en-US" altLang="zh-CN" sz="2900" b="1" dirty="0"/>
              </a:p>
              <a:p>
                <a:pPr marL="0" indent="0">
                  <a:lnSpc>
                    <a:spcPct val="130000"/>
                  </a:lnSpc>
                  <a:spcAft>
                    <a:spcPts val="600"/>
                  </a:spcAft>
                  <a:buNone/>
                </a:pPr>
                <a14:m>
                  <m:oMathPara xmlns:m="http://schemas.openxmlformats.org/officeDocument/2006/math">
                    <m:oMathParaPr>
                      <m:jc m:val="centerGroup"/>
                    </m:oMathParaPr>
                    <m:oMath xmlns:m="http://schemas.openxmlformats.org/officeDocument/2006/math">
                      <m:r>
                        <a:rPr lang="en-US" altLang="zh-CN" sz="2900" b="1" i="1">
                          <a:latin typeface="Cambria Math" panose="02040503050406030204" pitchFamily="18" charset="0"/>
                        </a:rPr>
                        <m:t>𝑷</m:t>
                      </m:r>
                      <m:d>
                        <m:dPr>
                          <m:ctrlPr>
                            <a:rPr lang="en-US" altLang="zh-CN" sz="2900" b="1" i="1">
                              <a:latin typeface="Cambria Math" panose="02040503050406030204" pitchFamily="18" charset="0"/>
                            </a:rPr>
                          </m:ctrlPr>
                        </m:dPr>
                        <m:e>
                          <m:sSup>
                            <m:sSupPr>
                              <m:ctrlPr>
                                <a:rPr lang="en-US" altLang="zh-CN" sz="2900" b="1" i="1">
                                  <a:latin typeface="Cambria Math" panose="02040503050406030204" pitchFamily="18" charset="0"/>
                                </a:rPr>
                              </m:ctrlPr>
                            </m:sSupPr>
                            <m:e>
                              <m:r>
                                <a:rPr lang="en-US" altLang="zh-CN" sz="2900" b="1" i="1">
                                  <a:latin typeface="Cambria Math" panose="02040503050406030204" pitchFamily="18" charset="0"/>
                                </a:rPr>
                                <m:t>𝒚</m:t>
                              </m:r>
                            </m:e>
                            <m:sup>
                              <m:d>
                                <m:dPr>
                                  <m:ctrlPr>
                                    <a:rPr lang="en-US" altLang="zh-CN" sz="2900" b="1" i="1">
                                      <a:latin typeface="Cambria Math" panose="02040503050406030204" pitchFamily="18" charset="0"/>
                                    </a:rPr>
                                  </m:ctrlPr>
                                </m:dPr>
                                <m:e>
                                  <m:r>
                                    <a:rPr lang="en-US" altLang="zh-CN" sz="2900" b="1" i="1">
                                      <a:latin typeface="Cambria Math" panose="02040503050406030204" pitchFamily="18" charset="0"/>
                                    </a:rPr>
                                    <m:t>𝒊</m:t>
                                  </m:r>
                                </m:e>
                              </m:d>
                            </m:sup>
                          </m:sSup>
                          <m:r>
                            <a:rPr lang="en-US" altLang="zh-CN" sz="2900" b="1" i="1">
                              <a:latin typeface="Cambria Math" panose="02040503050406030204" pitchFamily="18" charset="0"/>
                            </a:rPr>
                            <m:t>=</m:t>
                          </m:r>
                          <m:r>
                            <a:rPr lang="en-US" altLang="zh-CN" sz="2900" b="1" i="1">
                              <a:latin typeface="Cambria Math" panose="02040503050406030204" pitchFamily="18" charset="0"/>
                            </a:rPr>
                            <m:t>𝒋</m:t>
                          </m:r>
                        </m:e>
                      </m:d>
                      <m:r>
                        <a:rPr lang="en-US" altLang="zh-CN" sz="2900" b="1" i="1">
                          <a:latin typeface="Cambria Math" panose="02040503050406030204" pitchFamily="18" charset="0"/>
                        </a:rPr>
                        <m:t>=</m:t>
                      </m:r>
                      <m:f>
                        <m:fPr>
                          <m:ctrlPr>
                            <a:rPr lang="en-US" altLang="zh-CN" sz="2900" b="1" i="1">
                              <a:latin typeface="Cambria Math" panose="02040503050406030204" pitchFamily="18" charset="0"/>
                              <a:ea typeface="Cambria Math" panose="02040503050406030204" pitchFamily="18" charset="0"/>
                            </a:rPr>
                          </m:ctrlPr>
                        </m:fPr>
                        <m:num>
                          <m:r>
                            <a:rPr lang="en-US" altLang="zh-CN" sz="2900" b="1" i="1">
                              <a:latin typeface="Cambria Math" panose="02040503050406030204" pitchFamily="18" charset="0"/>
                              <a:ea typeface="Cambria Math" panose="02040503050406030204" pitchFamily="18" charset="0"/>
                            </a:rPr>
                            <m:t>𝟏</m:t>
                          </m:r>
                        </m:num>
                        <m:den>
                          <m:r>
                            <a:rPr lang="en-US" altLang="zh-CN" sz="2900" b="1" i="1">
                              <a:latin typeface="Cambria Math" panose="02040503050406030204" pitchFamily="18" charset="0"/>
                              <a:ea typeface="Cambria Math" panose="02040503050406030204" pitchFamily="18" charset="0"/>
                            </a:rPr>
                            <m:t>𝟏</m:t>
                          </m:r>
                          <m:r>
                            <a:rPr lang="en-US" altLang="zh-CN" sz="2900" b="1" i="1">
                              <a:latin typeface="Cambria Math" panose="02040503050406030204" pitchFamily="18" charset="0"/>
                              <a:ea typeface="Cambria Math" panose="02040503050406030204" pitchFamily="18" charset="0"/>
                            </a:rPr>
                            <m:t>+</m:t>
                          </m:r>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𝒆</m:t>
                              </m:r>
                            </m:e>
                            <m:sup>
                              <m:sSub>
                                <m:sSubPr>
                                  <m:ctrlPr>
                                    <a:rPr lang="en-US" altLang="zh-CN" sz="2900" b="1" i="1">
                                      <a:latin typeface="Cambria Math" panose="02040503050406030204" pitchFamily="18" charset="0"/>
                                      <a:ea typeface="Cambria Math" panose="02040503050406030204" pitchFamily="18" charset="0"/>
                                    </a:rPr>
                                  </m:ctrlPr>
                                </m:sSubPr>
                                <m:e>
                                  <m:r>
                                    <a:rPr lang="zh-CN" altLang="en-US" sz="2900" b="1" i="1">
                                      <a:latin typeface="Cambria Math" panose="02040503050406030204" pitchFamily="18" charset="0"/>
                                      <a:ea typeface="Cambria Math" panose="02040503050406030204" pitchFamily="18" charset="0"/>
                                    </a:rPr>
                                    <m:t>𝜶</m:t>
                                  </m:r>
                                </m:e>
                                <m:sub>
                                  <m:r>
                                    <a:rPr lang="en-US" altLang="zh-CN" sz="2900" b="1" i="1">
                                      <a:latin typeface="Cambria Math" panose="02040503050406030204" pitchFamily="18" charset="0"/>
                                      <a:ea typeface="Cambria Math" panose="02040503050406030204" pitchFamily="18" charset="0"/>
                                    </a:rPr>
                                    <m:t>𝒋</m:t>
                                  </m:r>
                                </m:sub>
                              </m:sSub>
                              <m:r>
                                <a:rPr lang="en-US" altLang="zh-CN" sz="2900" b="1" i="1">
                                  <a:latin typeface="Cambria Math" panose="02040503050406030204" pitchFamily="18" charset="0"/>
                                  <a:ea typeface="Cambria Math" panose="02040503050406030204" pitchFamily="18" charset="0"/>
                                </a:rPr>
                                <m:t>+</m:t>
                              </m:r>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𝑿</m:t>
                                  </m:r>
                                </m:e>
                                <m:sup>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𝒊</m:t>
                                  </m:r>
                                  <m:r>
                                    <a:rPr lang="en-US" altLang="zh-CN" sz="2900" b="1" i="1">
                                      <a:latin typeface="Cambria Math" panose="02040503050406030204" pitchFamily="18" charset="0"/>
                                      <a:ea typeface="Cambria Math" panose="02040503050406030204" pitchFamily="18" charset="0"/>
                                    </a:rPr>
                                    <m:t>)</m:t>
                                  </m:r>
                                </m:sup>
                              </m:sSup>
                              <m:sSubSup>
                                <m:sSubSupPr>
                                  <m:ctrlPr>
                                    <a:rPr lang="en-US" altLang="zh-CN" sz="2900" b="1" i="1">
                                      <a:latin typeface="Cambria Math" panose="02040503050406030204" pitchFamily="18" charset="0"/>
                                      <a:ea typeface="Cambria Math" panose="02040503050406030204" pitchFamily="18" charset="0"/>
                                    </a:rPr>
                                  </m:ctrlPr>
                                </m:sSubSupPr>
                                <m:e>
                                  <m:r>
                                    <a:rPr lang="zh-CN" altLang="en-US" sz="2900" b="1" i="1">
                                      <a:latin typeface="Cambria Math" panose="02040503050406030204" pitchFamily="18" charset="0"/>
                                      <a:ea typeface="Cambria Math" panose="02040503050406030204" pitchFamily="18" charset="0"/>
                                    </a:rPr>
                                    <m:t>𝜷</m:t>
                                  </m:r>
                                </m:e>
                                <m:sub>
                                  <m:r>
                                    <a:rPr lang="en-US" altLang="zh-CN" sz="2900" b="1" i="1">
                                      <a:latin typeface="Cambria Math" panose="02040503050406030204" pitchFamily="18" charset="0"/>
                                      <a:ea typeface="Cambria Math" panose="02040503050406030204" pitchFamily="18" charset="0"/>
                                    </a:rPr>
                                    <m:t>𝒋</m:t>
                                  </m:r>
                                </m:sub>
                                <m:sup>
                                  <m:r>
                                    <a:rPr lang="en-US" altLang="zh-CN" sz="2900" b="1" i="1">
                                      <a:latin typeface="Cambria Math" panose="02040503050406030204" pitchFamily="18" charset="0"/>
                                      <a:ea typeface="Cambria Math" panose="02040503050406030204" pitchFamily="18" charset="0"/>
                                    </a:rPr>
                                    <m:t>𝑻</m:t>
                                  </m:r>
                                </m:sup>
                              </m:sSubSup>
                            </m:sup>
                          </m:sSup>
                        </m:den>
                      </m:f>
                      <m:r>
                        <a:rPr lang="en-US" altLang="zh-CN" sz="2900" b="1" i="1">
                          <a:latin typeface="Cambria Math" panose="02040503050406030204" pitchFamily="18" charset="0"/>
                          <a:ea typeface="Cambria Math" panose="02040503050406030204" pitchFamily="18" charset="0"/>
                        </a:rPr>
                        <m:t>−</m:t>
                      </m:r>
                      <m:f>
                        <m:fPr>
                          <m:ctrlPr>
                            <a:rPr lang="en-US" altLang="zh-CN" sz="2900" b="1" i="1">
                              <a:latin typeface="Cambria Math" panose="02040503050406030204" pitchFamily="18" charset="0"/>
                              <a:ea typeface="Cambria Math" panose="02040503050406030204" pitchFamily="18" charset="0"/>
                            </a:rPr>
                          </m:ctrlPr>
                        </m:fPr>
                        <m:num>
                          <m:r>
                            <a:rPr lang="en-US" altLang="zh-CN" sz="2900" b="1" i="1">
                              <a:latin typeface="Cambria Math" panose="02040503050406030204" pitchFamily="18" charset="0"/>
                              <a:ea typeface="Cambria Math" panose="02040503050406030204" pitchFamily="18" charset="0"/>
                            </a:rPr>
                            <m:t>𝟏</m:t>
                          </m:r>
                        </m:num>
                        <m:den>
                          <m:r>
                            <a:rPr lang="en-US" altLang="zh-CN" sz="2900" b="1" i="1">
                              <a:latin typeface="Cambria Math" panose="02040503050406030204" pitchFamily="18" charset="0"/>
                              <a:ea typeface="Cambria Math" panose="02040503050406030204" pitchFamily="18" charset="0"/>
                            </a:rPr>
                            <m:t>𝟏</m:t>
                          </m:r>
                          <m:r>
                            <a:rPr lang="en-US" altLang="zh-CN" sz="2900" b="1" i="1">
                              <a:latin typeface="Cambria Math" panose="02040503050406030204" pitchFamily="18" charset="0"/>
                              <a:ea typeface="Cambria Math" panose="02040503050406030204" pitchFamily="18" charset="0"/>
                            </a:rPr>
                            <m:t>+</m:t>
                          </m:r>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𝒆</m:t>
                              </m:r>
                            </m:e>
                            <m:sup>
                              <m:sSub>
                                <m:sSubPr>
                                  <m:ctrlPr>
                                    <a:rPr lang="en-US" altLang="zh-CN" sz="2900" b="1" i="1">
                                      <a:latin typeface="Cambria Math" panose="02040503050406030204" pitchFamily="18" charset="0"/>
                                      <a:ea typeface="Cambria Math" panose="02040503050406030204" pitchFamily="18" charset="0"/>
                                    </a:rPr>
                                  </m:ctrlPr>
                                </m:sSubPr>
                                <m:e>
                                  <m:r>
                                    <a:rPr lang="zh-CN" altLang="en-US" sz="2900" b="1" i="1">
                                      <a:latin typeface="Cambria Math" panose="02040503050406030204" pitchFamily="18" charset="0"/>
                                      <a:ea typeface="Cambria Math" panose="02040503050406030204" pitchFamily="18" charset="0"/>
                                    </a:rPr>
                                    <m:t>𝜶</m:t>
                                  </m:r>
                                </m:e>
                                <m:sub>
                                  <m:r>
                                    <a:rPr lang="en-US" altLang="zh-CN" sz="2900" b="1" i="1">
                                      <a:latin typeface="Cambria Math" panose="02040503050406030204" pitchFamily="18" charset="0"/>
                                      <a:ea typeface="Cambria Math" panose="02040503050406030204" pitchFamily="18" charset="0"/>
                                    </a:rPr>
                                    <m:t>𝒋</m:t>
                                  </m:r>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𝟏</m:t>
                                  </m:r>
                                </m:sub>
                              </m:sSub>
                              <m:r>
                                <a:rPr lang="en-US" altLang="zh-CN" sz="2900" b="1" i="1">
                                  <a:latin typeface="Cambria Math" panose="02040503050406030204" pitchFamily="18" charset="0"/>
                                  <a:ea typeface="Cambria Math" panose="02040503050406030204" pitchFamily="18" charset="0"/>
                                </a:rPr>
                                <m:t>+</m:t>
                              </m:r>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𝑿</m:t>
                                  </m:r>
                                </m:e>
                                <m:sup>
                                  <m:d>
                                    <m:dPr>
                                      <m:ctrlPr>
                                        <a:rPr lang="en-US" altLang="zh-CN" sz="2900" b="1" i="1">
                                          <a:latin typeface="Cambria Math" panose="02040503050406030204" pitchFamily="18" charset="0"/>
                                          <a:ea typeface="Cambria Math" panose="02040503050406030204" pitchFamily="18" charset="0"/>
                                        </a:rPr>
                                      </m:ctrlPr>
                                    </m:dPr>
                                    <m:e>
                                      <m:r>
                                        <a:rPr lang="en-US" altLang="zh-CN" sz="2900" b="1" i="1">
                                          <a:latin typeface="Cambria Math" panose="02040503050406030204" pitchFamily="18" charset="0"/>
                                          <a:ea typeface="Cambria Math" panose="02040503050406030204" pitchFamily="18" charset="0"/>
                                        </a:rPr>
                                        <m:t>𝒊</m:t>
                                      </m:r>
                                    </m:e>
                                  </m:d>
                                </m:sup>
                              </m:sSup>
                              <m:sSubSup>
                                <m:sSubSupPr>
                                  <m:ctrlPr>
                                    <a:rPr lang="en-US" altLang="zh-CN" sz="2900" b="1" i="1">
                                      <a:latin typeface="Cambria Math" panose="02040503050406030204" pitchFamily="18" charset="0"/>
                                      <a:ea typeface="Cambria Math" panose="02040503050406030204" pitchFamily="18" charset="0"/>
                                    </a:rPr>
                                  </m:ctrlPr>
                                </m:sSubSupPr>
                                <m:e>
                                  <m:r>
                                    <a:rPr lang="zh-CN" altLang="en-US" sz="2900" b="1" i="1">
                                      <a:latin typeface="Cambria Math" panose="02040503050406030204" pitchFamily="18" charset="0"/>
                                      <a:ea typeface="Cambria Math" panose="02040503050406030204" pitchFamily="18" charset="0"/>
                                    </a:rPr>
                                    <m:t>𝜷</m:t>
                                  </m:r>
                                </m:e>
                                <m:sub>
                                  <m:r>
                                    <a:rPr lang="en-US" altLang="zh-CN" sz="2900" b="1" i="1">
                                      <a:latin typeface="Cambria Math" panose="02040503050406030204" pitchFamily="18" charset="0"/>
                                      <a:ea typeface="Cambria Math" panose="02040503050406030204" pitchFamily="18" charset="0"/>
                                    </a:rPr>
                                    <m:t>𝒋</m:t>
                                  </m:r>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𝟏</m:t>
                                  </m:r>
                                </m:sub>
                                <m:sup>
                                  <m:r>
                                    <a:rPr lang="en-US" altLang="zh-CN" sz="2900" b="1" i="1">
                                      <a:latin typeface="Cambria Math" panose="02040503050406030204" pitchFamily="18" charset="0"/>
                                      <a:ea typeface="Cambria Math" panose="02040503050406030204" pitchFamily="18" charset="0"/>
                                    </a:rPr>
                                    <m:t>𝑻</m:t>
                                  </m:r>
                                </m:sup>
                              </m:sSubSup>
                            </m:sup>
                          </m:sSup>
                        </m:den>
                      </m:f>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𝒋</m:t>
                      </m:r>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𝟐</m:t>
                      </m:r>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𝑴</m:t>
                      </m:r>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𝟏</m:t>
                      </m:r>
                    </m:oMath>
                  </m:oMathPara>
                </a14:m>
                <a:endParaRPr lang="en-US" altLang="zh-CN" sz="2900" b="1" dirty="0"/>
              </a:p>
              <a:p>
                <a:pPr marL="0" indent="0">
                  <a:lnSpc>
                    <a:spcPct val="130000"/>
                  </a:lnSpc>
                  <a:spcAft>
                    <a:spcPts val="600"/>
                  </a:spcAft>
                  <a:buNone/>
                </a:pPr>
                <a:endParaRPr lang="en-US" altLang="zh-CN" sz="2900" b="1" dirty="0"/>
              </a:p>
              <a:p>
                <a:pPr marL="0" indent="0">
                  <a:lnSpc>
                    <a:spcPct val="130000"/>
                  </a:lnSpc>
                  <a:spcAft>
                    <a:spcPts val="600"/>
                  </a:spcAft>
                  <a:buNone/>
                </a:pPr>
                <a14:m>
                  <m:oMathPara xmlns:m="http://schemas.openxmlformats.org/officeDocument/2006/math">
                    <m:oMathParaPr>
                      <m:jc m:val="centerGroup"/>
                    </m:oMathParaPr>
                    <m:oMath xmlns:m="http://schemas.openxmlformats.org/officeDocument/2006/math">
                      <m:r>
                        <a:rPr lang="en-US" altLang="zh-CN" sz="2900" b="1" i="1">
                          <a:latin typeface="Cambria Math" panose="02040503050406030204" pitchFamily="18" charset="0"/>
                        </a:rPr>
                        <m:t>𝑷</m:t>
                      </m:r>
                      <m:d>
                        <m:dPr>
                          <m:ctrlPr>
                            <a:rPr lang="en-US" altLang="zh-CN" sz="2900" b="1" i="1">
                              <a:latin typeface="Cambria Math" panose="02040503050406030204" pitchFamily="18" charset="0"/>
                            </a:rPr>
                          </m:ctrlPr>
                        </m:dPr>
                        <m:e>
                          <m:sSup>
                            <m:sSupPr>
                              <m:ctrlPr>
                                <a:rPr lang="en-US" altLang="zh-CN" sz="2900" b="1" i="1">
                                  <a:latin typeface="Cambria Math" panose="02040503050406030204" pitchFamily="18" charset="0"/>
                                </a:rPr>
                              </m:ctrlPr>
                            </m:sSupPr>
                            <m:e>
                              <m:r>
                                <a:rPr lang="en-US" altLang="zh-CN" sz="2900" b="1" i="1">
                                  <a:latin typeface="Cambria Math" panose="02040503050406030204" pitchFamily="18" charset="0"/>
                                </a:rPr>
                                <m:t>𝒚</m:t>
                              </m:r>
                            </m:e>
                            <m:sup>
                              <m:d>
                                <m:dPr>
                                  <m:ctrlPr>
                                    <a:rPr lang="en-US" altLang="zh-CN" sz="2900" b="1" i="1">
                                      <a:latin typeface="Cambria Math" panose="02040503050406030204" pitchFamily="18" charset="0"/>
                                    </a:rPr>
                                  </m:ctrlPr>
                                </m:dPr>
                                <m:e>
                                  <m:r>
                                    <a:rPr lang="en-US" altLang="zh-CN" sz="2900" b="1" i="1">
                                      <a:latin typeface="Cambria Math" panose="02040503050406030204" pitchFamily="18" charset="0"/>
                                    </a:rPr>
                                    <m:t>𝒊</m:t>
                                  </m:r>
                                </m:e>
                              </m:d>
                            </m:sup>
                          </m:sSup>
                          <m:r>
                            <a:rPr lang="en-US" altLang="zh-CN" sz="2900" b="1" i="1">
                              <a:latin typeface="Cambria Math" panose="02040503050406030204" pitchFamily="18" charset="0"/>
                            </a:rPr>
                            <m:t>=</m:t>
                          </m:r>
                          <m:r>
                            <a:rPr lang="en-US" altLang="zh-CN" sz="2900" b="1" i="1">
                              <a:latin typeface="Cambria Math" panose="02040503050406030204" pitchFamily="18" charset="0"/>
                            </a:rPr>
                            <m:t>𝑴</m:t>
                          </m:r>
                        </m:e>
                      </m:d>
                      <m:r>
                        <a:rPr lang="en-US" altLang="zh-CN" sz="2900" b="1" i="1">
                          <a:latin typeface="Cambria Math" panose="02040503050406030204" pitchFamily="18" charset="0"/>
                        </a:rPr>
                        <m:t>=</m:t>
                      </m:r>
                      <m:r>
                        <a:rPr lang="en-US" altLang="zh-CN" sz="2900" b="1" i="1">
                          <a:latin typeface="Cambria Math" panose="02040503050406030204" pitchFamily="18" charset="0"/>
                        </a:rPr>
                        <m:t>𝟏</m:t>
                      </m:r>
                      <m:r>
                        <a:rPr lang="en-US" altLang="zh-CN" sz="2900" b="1" i="1">
                          <a:latin typeface="Cambria Math" panose="02040503050406030204" pitchFamily="18" charset="0"/>
                        </a:rPr>
                        <m:t>−</m:t>
                      </m:r>
                      <m:f>
                        <m:fPr>
                          <m:ctrlPr>
                            <a:rPr lang="en-US" altLang="zh-CN" sz="2900" b="1" i="1">
                              <a:latin typeface="Cambria Math" panose="02040503050406030204" pitchFamily="18" charset="0"/>
                              <a:ea typeface="Cambria Math" panose="02040503050406030204" pitchFamily="18" charset="0"/>
                            </a:rPr>
                          </m:ctrlPr>
                        </m:fPr>
                        <m:num>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𝒆</m:t>
                              </m:r>
                            </m:e>
                            <m:sup>
                              <m:r>
                                <a:rPr lang="en-US" altLang="zh-CN" sz="2900" b="1" i="1">
                                  <a:latin typeface="Cambria Math" panose="02040503050406030204" pitchFamily="18" charset="0"/>
                                  <a:ea typeface="Cambria Math" panose="02040503050406030204" pitchFamily="18" charset="0"/>
                                </a:rPr>
                                <m:t>−(</m:t>
                              </m:r>
                              <m:sSub>
                                <m:sSubPr>
                                  <m:ctrlPr>
                                    <a:rPr lang="en-US" altLang="zh-CN" sz="2900" b="1" i="1">
                                      <a:latin typeface="Cambria Math" panose="02040503050406030204" pitchFamily="18" charset="0"/>
                                      <a:ea typeface="Cambria Math" panose="02040503050406030204" pitchFamily="18" charset="0"/>
                                    </a:rPr>
                                  </m:ctrlPr>
                                </m:sSubPr>
                                <m:e>
                                  <m:r>
                                    <a:rPr lang="zh-CN" altLang="en-US" sz="2900" b="1" i="1">
                                      <a:latin typeface="Cambria Math" panose="02040503050406030204" pitchFamily="18" charset="0"/>
                                      <a:ea typeface="Cambria Math" panose="02040503050406030204" pitchFamily="18" charset="0"/>
                                    </a:rPr>
                                    <m:t>𝜶</m:t>
                                  </m:r>
                                </m:e>
                                <m:sub>
                                  <m:r>
                                    <a:rPr lang="en-US" altLang="zh-CN" sz="2900" b="1" i="1">
                                      <a:latin typeface="Cambria Math" panose="02040503050406030204" pitchFamily="18" charset="0"/>
                                      <a:ea typeface="Cambria Math" panose="02040503050406030204" pitchFamily="18" charset="0"/>
                                    </a:rPr>
                                    <m:t>𝑴</m:t>
                                  </m:r>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𝟏</m:t>
                                  </m:r>
                                </m:sub>
                              </m:sSub>
                              <m:r>
                                <a:rPr lang="en-US" altLang="zh-CN" sz="2900" b="1" i="1">
                                  <a:latin typeface="Cambria Math" panose="02040503050406030204" pitchFamily="18" charset="0"/>
                                </a:rPr>
                                <m:t>+</m:t>
                              </m:r>
                              <m:sSup>
                                <m:sSupPr>
                                  <m:ctrlPr>
                                    <a:rPr lang="en-US" altLang="zh-CN" sz="2900" b="1" i="1">
                                      <a:latin typeface="Cambria Math" panose="02040503050406030204" pitchFamily="18" charset="0"/>
                                    </a:rPr>
                                  </m:ctrlPr>
                                </m:sSupPr>
                                <m:e>
                                  <m:r>
                                    <a:rPr lang="en-US" altLang="zh-CN" sz="2900" b="1" i="1">
                                      <a:latin typeface="Cambria Math" panose="02040503050406030204" pitchFamily="18" charset="0"/>
                                    </a:rPr>
                                    <m:t>𝑿</m:t>
                                  </m:r>
                                </m:e>
                                <m:sup>
                                  <m:d>
                                    <m:dPr>
                                      <m:ctrlPr>
                                        <a:rPr lang="en-US" altLang="zh-CN" sz="2900" b="1" i="1">
                                          <a:latin typeface="Cambria Math" panose="02040503050406030204" pitchFamily="18" charset="0"/>
                                        </a:rPr>
                                      </m:ctrlPr>
                                    </m:dPr>
                                    <m:e>
                                      <m:r>
                                        <a:rPr lang="en-US" altLang="zh-CN" sz="2900" b="1" i="1">
                                          <a:latin typeface="Cambria Math" panose="02040503050406030204" pitchFamily="18" charset="0"/>
                                        </a:rPr>
                                        <m:t>𝒊</m:t>
                                      </m:r>
                                    </m:e>
                                  </m:d>
                                </m:sup>
                              </m:sSup>
                              <m:sSubSup>
                                <m:sSubSupPr>
                                  <m:ctrlPr>
                                    <a:rPr lang="en-US" altLang="zh-CN" sz="2900" b="1" i="1">
                                      <a:latin typeface="Cambria Math" panose="02040503050406030204" pitchFamily="18" charset="0"/>
                                    </a:rPr>
                                  </m:ctrlPr>
                                </m:sSubSupPr>
                                <m:e>
                                  <m:r>
                                    <a:rPr lang="zh-CN" altLang="en-US" sz="2900" b="1" i="1">
                                      <a:latin typeface="Cambria Math" panose="02040503050406030204" pitchFamily="18" charset="0"/>
                                    </a:rPr>
                                    <m:t>𝜷</m:t>
                                  </m:r>
                                </m:e>
                                <m:sub>
                                  <m:r>
                                    <a:rPr lang="en-US" altLang="zh-CN" sz="2900" b="1" i="1">
                                      <a:latin typeface="Cambria Math" panose="02040503050406030204" pitchFamily="18" charset="0"/>
                                    </a:rPr>
                                    <m:t>𝑴</m:t>
                                  </m:r>
                                  <m:r>
                                    <a:rPr lang="en-US" altLang="zh-CN" sz="2900" b="1" i="1">
                                      <a:latin typeface="Cambria Math" panose="02040503050406030204" pitchFamily="18" charset="0"/>
                                    </a:rPr>
                                    <m:t>−</m:t>
                                  </m:r>
                                  <m:r>
                                    <a:rPr lang="en-US" altLang="zh-CN" sz="2900" b="1" i="1">
                                      <a:latin typeface="Cambria Math" panose="02040503050406030204" pitchFamily="18" charset="0"/>
                                    </a:rPr>
                                    <m:t>𝟏</m:t>
                                  </m:r>
                                </m:sub>
                                <m:sup>
                                  <m:r>
                                    <a:rPr lang="en-US" altLang="zh-CN" sz="2900" b="1" i="1">
                                      <a:latin typeface="Cambria Math" panose="02040503050406030204" pitchFamily="18" charset="0"/>
                                    </a:rPr>
                                    <m:t>𝑻</m:t>
                                  </m:r>
                                </m:sup>
                              </m:sSubSup>
                              <m:r>
                                <a:rPr lang="en-US" altLang="zh-CN" sz="2900" b="1" i="1">
                                  <a:latin typeface="Cambria Math" panose="02040503050406030204" pitchFamily="18" charset="0"/>
                                </a:rPr>
                                <m:t>)</m:t>
                              </m:r>
                            </m:sup>
                          </m:sSup>
                        </m:num>
                        <m:den>
                          <m:r>
                            <a:rPr lang="en-US" altLang="zh-CN" sz="2900" b="1" i="1">
                              <a:latin typeface="Cambria Math" panose="02040503050406030204" pitchFamily="18" charset="0"/>
                              <a:ea typeface="Cambria Math" panose="02040503050406030204" pitchFamily="18" charset="0"/>
                            </a:rPr>
                            <m:t>𝟏</m:t>
                          </m:r>
                          <m:r>
                            <a:rPr lang="en-US" altLang="zh-CN" sz="2900" b="1" i="1">
                              <a:latin typeface="Cambria Math" panose="02040503050406030204" pitchFamily="18" charset="0"/>
                              <a:ea typeface="Cambria Math" panose="02040503050406030204" pitchFamily="18" charset="0"/>
                            </a:rPr>
                            <m:t>+</m:t>
                          </m:r>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𝒆</m:t>
                              </m:r>
                            </m:e>
                            <m:sup>
                              <m:r>
                                <a:rPr lang="en-US" altLang="zh-CN" sz="2900" b="1" i="1">
                                  <a:latin typeface="Cambria Math" panose="02040503050406030204" pitchFamily="18" charset="0"/>
                                  <a:ea typeface="Cambria Math" panose="02040503050406030204" pitchFamily="18" charset="0"/>
                                </a:rPr>
                                <m:t>−(</m:t>
                              </m:r>
                              <m:sSub>
                                <m:sSubPr>
                                  <m:ctrlPr>
                                    <a:rPr lang="en-US" altLang="zh-CN" sz="2900" b="1" i="1">
                                      <a:latin typeface="Cambria Math" panose="02040503050406030204" pitchFamily="18" charset="0"/>
                                      <a:ea typeface="Cambria Math" panose="02040503050406030204" pitchFamily="18" charset="0"/>
                                    </a:rPr>
                                  </m:ctrlPr>
                                </m:sSubPr>
                                <m:e>
                                  <m:r>
                                    <a:rPr lang="zh-CN" altLang="en-US" sz="2900" b="1" i="1">
                                      <a:latin typeface="Cambria Math" panose="02040503050406030204" pitchFamily="18" charset="0"/>
                                      <a:ea typeface="Cambria Math" panose="02040503050406030204" pitchFamily="18" charset="0"/>
                                    </a:rPr>
                                    <m:t>𝜶</m:t>
                                  </m:r>
                                </m:e>
                                <m:sub>
                                  <m:r>
                                    <a:rPr lang="en-US" altLang="zh-CN" sz="2900" b="1" i="1">
                                      <a:latin typeface="Cambria Math" panose="02040503050406030204" pitchFamily="18" charset="0"/>
                                      <a:ea typeface="Cambria Math" panose="02040503050406030204" pitchFamily="18" charset="0"/>
                                    </a:rPr>
                                    <m:t>𝑴</m:t>
                                  </m:r>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𝟏</m:t>
                                  </m:r>
                                </m:sub>
                              </m:sSub>
                              <m:r>
                                <a:rPr lang="en-US" altLang="zh-CN" sz="2900" b="1" i="1">
                                  <a:latin typeface="Cambria Math" panose="02040503050406030204" pitchFamily="18" charset="0"/>
                                  <a:ea typeface="Cambria Math" panose="02040503050406030204" pitchFamily="18" charset="0"/>
                                </a:rPr>
                                <m:t>+</m:t>
                              </m:r>
                              <m:sSup>
                                <m:sSupPr>
                                  <m:ctrlPr>
                                    <a:rPr lang="en-US" altLang="zh-CN" sz="2900" b="1" i="1">
                                      <a:latin typeface="Cambria Math" panose="02040503050406030204" pitchFamily="18" charset="0"/>
                                      <a:ea typeface="Cambria Math" panose="02040503050406030204" pitchFamily="18" charset="0"/>
                                    </a:rPr>
                                  </m:ctrlPr>
                                </m:sSupPr>
                                <m:e>
                                  <m:r>
                                    <a:rPr lang="en-US" altLang="zh-CN" sz="2900" b="1" i="1">
                                      <a:latin typeface="Cambria Math" panose="02040503050406030204" pitchFamily="18" charset="0"/>
                                      <a:ea typeface="Cambria Math" panose="02040503050406030204" pitchFamily="18" charset="0"/>
                                    </a:rPr>
                                    <m:t>𝑿</m:t>
                                  </m:r>
                                </m:e>
                                <m:sup>
                                  <m:d>
                                    <m:dPr>
                                      <m:ctrlPr>
                                        <a:rPr lang="en-US" altLang="zh-CN" sz="2900" b="1" i="1">
                                          <a:latin typeface="Cambria Math" panose="02040503050406030204" pitchFamily="18" charset="0"/>
                                          <a:ea typeface="Cambria Math" panose="02040503050406030204" pitchFamily="18" charset="0"/>
                                        </a:rPr>
                                      </m:ctrlPr>
                                    </m:dPr>
                                    <m:e>
                                      <m:r>
                                        <a:rPr lang="en-US" altLang="zh-CN" sz="2900" b="1" i="1">
                                          <a:latin typeface="Cambria Math" panose="02040503050406030204" pitchFamily="18" charset="0"/>
                                          <a:ea typeface="Cambria Math" panose="02040503050406030204" pitchFamily="18" charset="0"/>
                                        </a:rPr>
                                        <m:t>𝒊</m:t>
                                      </m:r>
                                    </m:e>
                                  </m:d>
                                </m:sup>
                              </m:sSup>
                              <m:sSubSup>
                                <m:sSubSupPr>
                                  <m:ctrlPr>
                                    <a:rPr lang="en-US" altLang="zh-CN" sz="2900" b="1" i="1">
                                      <a:latin typeface="Cambria Math" panose="02040503050406030204" pitchFamily="18" charset="0"/>
                                      <a:ea typeface="Cambria Math" panose="02040503050406030204" pitchFamily="18" charset="0"/>
                                    </a:rPr>
                                  </m:ctrlPr>
                                </m:sSubSupPr>
                                <m:e>
                                  <m:r>
                                    <a:rPr lang="zh-CN" altLang="en-US" sz="2900" b="1" i="1">
                                      <a:latin typeface="Cambria Math" panose="02040503050406030204" pitchFamily="18" charset="0"/>
                                      <a:ea typeface="Cambria Math" panose="02040503050406030204" pitchFamily="18" charset="0"/>
                                    </a:rPr>
                                    <m:t>𝜷</m:t>
                                  </m:r>
                                </m:e>
                                <m:sub>
                                  <m:r>
                                    <a:rPr lang="en-US" altLang="zh-CN" sz="2900" b="1" i="1">
                                      <a:latin typeface="Cambria Math" panose="02040503050406030204" pitchFamily="18" charset="0"/>
                                      <a:ea typeface="Cambria Math" panose="02040503050406030204" pitchFamily="18" charset="0"/>
                                    </a:rPr>
                                    <m:t>𝑴</m:t>
                                  </m:r>
                                  <m:r>
                                    <a:rPr lang="en-US" altLang="zh-CN" sz="2900" b="1" i="1">
                                      <a:latin typeface="Cambria Math" panose="02040503050406030204" pitchFamily="18" charset="0"/>
                                      <a:ea typeface="Cambria Math" panose="02040503050406030204" pitchFamily="18" charset="0"/>
                                    </a:rPr>
                                    <m:t>−</m:t>
                                  </m:r>
                                  <m:r>
                                    <a:rPr lang="en-US" altLang="zh-CN" sz="2900" b="1" i="1">
                                      <a:latin typeface="Cambria Math" panose="02040503050406030204" pitchFamily="18" charset="0"/>
                                      <a:ea typeface="Cambria Math" panose="02040503050406030204" pitchFamily="18" charset="0"/>
                                    </a:rPr>
                                    <m:t>𝟏</m:t>
                                  </m:r>
                                </m:sub>
                                <m:sup>
                                  <m:r>
                                    <a:rPr lang="en-US" altLang="zh-CN" sz="2900" b="1" i="1">
                                      <a:latin typeface="Cambria Math" panose="02040503050406030204" pitchFamily="18" charset="0"/>
                                      <a:ea typeface="Cambria Math" panose="02040503050406030204" pitchFamily="18" charset="0"/>
                                    </a:rPr>
                                    <m:t>𝑻</m:t>
                                  </m:r>
                                </m:sup>
                              </m:sSubSup>
                              <m:r>
                                <a:rPr lang="en-US" altLang="zh-CN" sz="2900" b="1" i="1">
                                  <a:latin typeface="Cambria Math" panose="02040503050406030204" pitchFamily="18" charset="0"/>
                                  <a:ea typeface="Cambria Math" panose="02040503050406030204" pitchFamily="18" charset="0"/>
                                </a:rPr>
                                <m:t>)</m:t>
                              </m:r>
                            </m:sup>
                          </m:sSup>
                        </m:den>
                      </m:f>
                    </m:oMath>
                  </m:oMathPara>
                </a14:m>
                <a:endParaRPr lang="zh-CN" altLang="en-US" sz="2900" b="1" dirty="0"/>
              </a:p>
              <a:p>
                <a:endParaRPr lang="zh-CN" altLang="en-US" dirty="0"/>
              </a:p>
            </p:txBody>
          </p:sp>
        </mc:Choice>
        <mc:Fallback xmlns="">
          <p:sp>
            <p:nvSpPr>
              <p:cNvPr id="3" name="内容占位符 2">
                <a:extLst>
                  <a:ext uri="{FF2B5EF4-FFF2-40B4-BE49-F238E27FC236}">
                    <a16:creationId xmlns:a16="http://schemas.microsoft.com/office/drawing/2014/main" id="{80CB47B5-B9C8-461E-B036-1B4744BF166C}"/>
                  </a:ext>
                </a:extLst>
              </p:cNvPr>
              <p:cNvSpPr>
                <a:spLocks noGrp="1" noRot="1" noChangeAspect="1" noMove="1" noResize="1" noEditPoints="1" noAdjustHandles="1" noChangeArrowheads="1" noChangeShapeType="1" noTextEdit="1"/>
              </p:cNvSpPr>
              <p:nvPr>
                <p:ph idx="1"/>
              </p:nvPr>
            </p:nvSpPr>
            <p:spPr>
              <a:xfrm>
                <a:off x="723899" y="340518"/>
                <a:ext cx="10744201" cy="6176963"/>
              </a:xfrm>
              <a:blipFill>
                <a:blip r:embed="rId2"/>
                <a:stretch>
                  <a:fillRect l="-1078" t="-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24060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710AD2E-9154-4DE5-8B8C-5A89C920C1C0}"/>
                  </a:ext>
                </a:extLst>
              </p:cNvPr>
              <p:cNvSpPr>
                <a:spLocks noGrp="1"/>
              </p:cNvSpPr>
              <p:nvPr>
                <p:ph idx="1"/>
              </p:nvPr>
            </p:nvSpPr>
            <p:spPr>
              <a:xfrm>
                <a:off x="627647" y="324852"/>
                <a:ext cx="10936705" cy="6208295"/>
              </a:xfrm>
            </p:spPr>
            <p:txBody>
              <a:bodyPr>
                <a:normAutofit fontScale="92500" lnSpcReduction="20000"/>
              </a:bodyPr>
              <a:lstStyle/>
              <a:p>
                <a:pPr marL="0" indent="0">
                  <a:lnSpc>
                    <a:spcPct val="140000"/>
                  </a:lnSpc>
                  <a:spcAft>
                    <a:spcPts val="600"/>
                  </a:spcAft>
                  <a:buNone/>
                </a:pPr>
                <a:r>
                  <a:rPr lang="zh-CN" altLang="en-US" dirty="0"/>
                  <a:t>     </a:t>
                </a:r>
                <a:r>
                  <a:rPr lang="zh-CN" altLang="en-US" dirty="0">
                    <a:latin typeface="+mn-ea"/>
                  </a:rPr>
                  <a:t>到此为止我们的耗时概率模型大致构建完毕，我们可以有很多种方法来求解其中的未知参数</a:t>
                </a:r>
                <a14:m>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𝛽</m:t>
                            </m:r>
                          </m:e>
                          <m:sub>
                            <m:r>
                              <a:rPr lang="en-US" altLang="zh-CN" b="0" i="1" smtClean="0">
                                <a:latin typeface="Cambria Math" panose="02040503050406030204" pitchFamily="18" charset="0"/>
                              </a:rPr>
                              <m:t>𝑗</m:t>
                            </m:r>
                          </m:sub>
                        </m:sSub>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𝑗</m:t>
                            </m:r>
                          </m:sub>
                        </m:sSub>
                      </m:e>
                    </m:acc>
                  </m:oMath>
                </a14:m>
                <a:r>
                  <a:rPr lang="zh-CN" altLang="en-US" dirty="0">
                    <a:latin typeface="+mn-ea"/>
                  </a:rPr>
                  <a:t>，例如</a:t>
                </a:r>
                <a:endParaRPr lang="en-US" altLang="zh-CN" dirty="0">
                  <a:latin typeface="+mn-ea"/>
                </a:endParaRPr>
              </a:p>
              <a:p>
                <a:pPr marL="0" indent="0" algn="ctr">
                  <a:lnSpc>
                    <a:spcPct val="140000"/>
                  </a:lnSpc>
                  <a:spcAft>
                    <a:spcPts val="600"/>
                  </a:spcAft>
                  <a:buNone/>
                </a:pPr>
                <a:r>
                  <a:rPr lang="zh-CN" altLang="en-US" dirty="0">
                    <a:latin typeface="华文新魏" panose="02010800040101010101" pitchFamily="2" charset="-122"/>
                    <a:ea typeface="华文新魏" panose="02010800040101010101" pitchFamily="2" charset="-122"/>
                  </a:rPr>
                  <a:t>最大似然估计（</a:t>
                </a:r>
                <a:r>
                  <a:rPr lang="en-US" altLang="zh-CN" dirty="0">
                    <a:latin typeface="华文新魏" panose="02010800040101010101" pitchFamily="2" charset="-122"/>
                    <a:ea typeface="华文新魏" panose="02010800040101010101" pitchFamily="2" charset="-122"/>
                  </a:rPr>
                  <a:t>MLE</a:t>
                </a:r>
                <a:r>
                  <a:rPr lang="zh-CN" altLang="en-US" dirty="0">
                    <a:latin typeface="华文新魏" panose="02010800040101010101" pitchFamily="2" charset="-122"/>
                    <a:ea typeface="华文新魏" panose="02010800040101010101" pitchFamily="2" charset="-122"/>
                  </a:rPr>
                  <a:t>）</a:t>
                </a:r>
                <a:endParaRPr lang="en-US" altLang="zh-CN" dirty="0">
                  <a:latin typeface="华文新魏" panose="02010800040101010101" pitchFamily="2" charset="-122"/>
                  <a:ea typeface="华文新魏" panose="02010800040101010101" pitchFamily="2" charset="-122"/>
                </a:endParaRPr>
              </a:p>
              <a:p>
                <a:pPr marL="0" indent="0" algn="ctr">
                  <a:lnSpc>
                    <a:spcPct val="140000"/>
                  </a:lnSpc>
                  <a:spcAft>
                    <a:spcPts val="600"/>
                  </a:spcAft>
                  <a:buNone/>
                </a:pPr>
                <a:r>
                  <a:rPr lang="zh-CN" altLang="en-US" dirty="0">
                    <a:latin typeface="华文新魏" panose="02010800040101010101" pitchFamily="2" charset="-122"/>
                    <a:ea typeface="华文新魏" panose="02010800040101010101" pitchFamily="2" charset="-122"/>
                  </a:rPr>
                  <a:t>最小二乘估计</a:t>
                </a:r>
                <a:endParaRPr lang="en-US" altLang="zh-CN" dirty="0">
                  <a:latin typeface="华文新魏" panose="02010800040101010101" pitchFamily="2" charset="-122"/>
                  <a:ea typeface="华文新魏" panose="02010800040101010101" pitchFamily="2" charset="-122"/>
                </a:endParaRPr>
              </a:p>
              <a:p>
                <a:pPr marL="0" indent="0" algn="ctr">
                  <a:lnSpc>
                    <a:spcPct val="140000"/>
                  </a:lnSpc>
                  <a:spcAft>
                    <a:spcPts val="600"/>
                  </a:spcAft>
                  <a:buNone/>
                </a:pPr>
                <a:r>
                  <a:rPr lang="zh-CN" altLang="en-US" dirty="0">
                    <a:latin typeface="华文新魏" panose="02010800040101010101" pitchFamily="2" charset="-122"/>
                    <a:ea typeface="华文新魏" panose="02010800040101010101" pitchFamily="2" charset="-122"/>
                  </a:rPr>
                  <a:t>贝叶斯估计</a:t>
                </a:r>
                <a:endParaRPr lang="en-US" altLang="zh-CN" dirty="0">
                  <a:latin typeface="华文新魏" panose="02010800040101010101" pitchFamily="2" charset="-122"/>
                  <a:ea typeface="华文新魏" panose="02010800040101010101" pitchFamily="2" charset="-122"/>
                </a:endParaRPr>
              </a:p>
              <a:p>
                <a:pPr marL="0" indent="0">
                  <a:lnSpc>
                    <a:spcPct val="140000"/>
                  </a:lnSpc>
                  <a:spcAft>
                    <a:spcPts val="600"/>
                  </a:spcAft>
                  <a:buNone/>
                </a:pPr>
                <a:r>
                  <a:rPr lang="zh-CN" altLang="en-US" dirty="0">
                    <a:latin typeface="+mn-ea"/>
                  </a:rPr>
                  <a:t>甚至还可以应用神经网络来预测所耗耗时。</a:t>
                </a:r>
                <a:endParaRPr lang="en-US" altLang="zh-CN" dirty="0">
                  <a:latin typeface="+mn-ea"/>
                </a:endParaRPr>
              </a:p>
              <a:p>
                <a:pPr marL="0" indent="0">
                  <a:lnSpc>
                    <a:spcPct val="140000"/>
                  </a:lnSpc>
                  <a:spcAft>
                    <a:spcPts val="600"/>
                  </a:spcAft>
                  <a:buNone/>
                </a:pPr>
                <a:r>
                  <a:rPr lang="zh-CN" altLang="en-US" dirty="0">
                    <a:latin typeface="+mn-ea"/>
                  </a:rPr>
                  <a:t>    我们将分别使用以上几种方法求解参数，然后进行对比，对结果进行分析和讨论。</a:t>
                </a:r>
                <a:endParaRPr lang="en-US" altLang="zh-CN" dirty="0">
                  <a:latin typeface="+mn-ea"/>
                </a:endParaRPr>
              </a:p>
              <a:p>
                <a:pPr marL="0" indent="0">
                  <a:lnSpc>
                    <a:spcPct val="140000"/>
                  </a:lnSpc>
                  <a:spcAft>
                    <a:spcPts val="600"/>
                  </a:spcAft>
                  <a:buNone/>
                </a:pPr>
                <a:r>
                  <a:rPr lang="zh-CN" altLang="en-US" dirty="0">
                    <a:latin typeface="+mn-ea"/>
                  </a:rPr>
                  <a:t>    所有的模型和算法都已经构建完毕，程序正在编写中，将程序在数据集上运行后就能完成。</a:t>
                </a:r>
              </a:p>
            </p:txBody>
          </p:sp>
        </mc:Choice>
        <mc:Fallback xmlns="">
          <p:sp>
            <p:nvSpPr>
              <p:cNvPr id="3" name="内容占位符 2">
                <a:extLst>
                  <a:ext uri="{FF2B5EF4-FFF2-40B4-BE49-F238E27FC236}">
                    <a16:creationId xmlns:a16="http://schemas.microsoft.com/office/drawing/2014/main" id="{6710AD2E-9154-4DE5-8B8C-5A89C920C1C0}"/>
                  </a:ext>
                </a:extLst>
              </p:cNvPr>
              <p:cNvSpPr>
                <a:spLocks noGrp="1" noRot="1" noChangeAspect="1" noMove="1" noResize="1" noEditPoints="1" noAdjustHandles="1" noChangeArrowheads="1" noChangeShapeType="1" noTextEdit="1"/>
              </p:cNvSpPr>
              <p:nvPr>
                <p:ph idx="1"/>
              </p:nvPr>
            </p:nvSpPr>
            <p:spPr>
              <a:xfrm>
                <a:off x="627647" y="324852"/>
                <a:ext cx="10936705" cy="6208295"/>
              </a:xfrm>
              <a:blipFill>
                <a:blip r:embed="rId2"/>
                <a:stretch>
                  <a:fillRect l="-1003" b="-9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39624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49EA348-0A2F-45C4-A9B2-8FE389899775}"/>
                  </a:ext>
                </a:extLst>
              </p:cNvPr>
              <p:cNvSpPr txBox="1"/>
              <p:nvPr/>
            </p:nvSpPr>
            <p:spPr>
              <a:xfrm>
                <a:off x="961534" y="697583"/>
                <a:ext cx="5825765" cy="3991157"/>
              </a:xfrm>
              <a:prstGeom prst="rect">
                <a:avLst/>
              </a:prstGeom>
              <a:noFill/>
            </p:spPr>
            <p:txBody>
              <a:bodyPr wrap="square" rtlCol="0">
                <a:spAutoFit/>
              </a:bodyPr>
              <a:lstStyle/>
              <a:p>
                <a:r>
                  <a:rPr lang="zh-CN" altLang="en-US" dirty="0"/>
                  <a:t>然后还需要再考虑医疗资源分配的因素，我们挑选出若干所重要的医疗机构，分别针对每所医疗机构绘制“影响力”图，影响因子由我们自主提出的公式计算得出：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𝑖𝑛𝑑𝑒𝑥</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𝑂</m:t>
                              </m:r>
                            </m:sub>
                          </m:sSub>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zh-CN" altLang="en-US" i="1">
                                      <a:latin typeface="Cambria Math" panose="02040503050406030204" pitchFamily="18" charset="0"/>
                                    </a:rPr>
                                    <m:t>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sup>
                              </m:sSup>
                            </m:e>
                          </m:nary>
                        </m:e>
                      </m:nary>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𝑖𝑛𝑑𝑒𝑥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r>
                                    <a:rPr lang="zh-CN" altLang="en-US" i="1">
                                      <a:latin typeface="Cambria Math" panose="02040503050406030204" pitchFamily="18" charset="0"/>
                                    </a:rPr>
                                    <m:t>𝛾</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sup>
                              </m:sSup>
                            </m:e>
                          </m:nary>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𝑖𝑛𝑑𝑒𝑥</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den>
                      </m:f>
                    </m:oMath>
                  </m:oMathPara>
                </a14:m>
                <a:endParaRPr lang="en-US" altLang="zh-CN" dirty="0"/>
              </a:p>
              <a:p>
                <a:r>
                  <a:rPr lang="zh-CN" altLang="en-US" dirty="0"/>
                  <a:t>根据计算得到的影响因子和分布密度绘制热力图。</a:t>
                </a:r>
                <a:endParaRPr lang="en-US" altLang="zh-CN" dirty="0"/>
              </a:p>
              <a:p>
                <a:r>
                  <a:rPr lang="zh-CN" altLang="en-US" dirty="0"/>
                  <a:t>然后将影响因子</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𝑖𝑛𝑑𝑒𝑥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zh-CN" altLang="en-US" i="1">
                        <a:latin typeface="Cambria Math" panose="02040503050406030204" pitchFamily="18" charset="0"/>
                      </a:rPr>
                      <m:t>与</m:t>
                    </m:r>
                  </m:oMath>
                </a14:m>
                <a:r>
                  <a:rPr lang="zh-CN" altLang="en-US" dirty="0"/>
                  <a:t>耗时代入就可以得到推荐指数。</a:t>
                </a:r>
                <a:endParaRPr lang="en-US" altLang="zh-CN" dirty="0"/>
              </a:p>
              <a:p>
                <a:r>
                  <a:rPr lang="zh-CN" altLang="en-US" dirty="0">
                    <a:latin typeface="+mn-ea"/>
                  </a:rPr>
                  <a:t>所有的模型和算法都已经构建完毕，程序正在编写中，将程序在数据集上运行后就能完成。</a:t>
                </a:r>
                <a:endParaRPr lang="en-US" altLang="zh-CN" dirty="0"/>
              </a:p>
              <a:p>
                <a:endParaRPr lang="zh-CN" altLang="en-US" dirty="0"/>
              </a:p>
            </p:txBody>
          </p:sp>
        </mc:Choice>
        <mc:Fallback xmlns="">
          <p:sp>
            <p:nvSpPr>
              <p:cNvPr id="2" name="文本框 1">
                <a:extLst>
                  <a:ext uri="{FF2B5EF4-FFF2-40B4-BE49-F238E27FC236}">
                    <a16:creationId xmlns:a16="http://schemas.microsoft.com/office/drawing/2014/main" id="{A49EA348-0A2F-45C4-A9B2-8FE389899775}"/>
                  </a:ext>
                </a:extLst>
              </p:cNvPr>
              <p:cNvSpPr txBox="1">
                <a:spLocks noRot="1" noChangeAspect="1" noMove="1" noResize="1" noEditPoints="1" noAdjustHandles="1" noChangeArrowheads="1" noChangeShapeType="1" noTextEdit="1"/>
              </p:cNvSpPr>
              <p:nvPr/>
            </p:nvSpPr>
            <p:spPr>
              <a:xfrm>
                <a:off x="961534" y="697583"/>
                <a:ext cx="5825765" cy="3991157"/>
              </a:xfrm>
              <a:prstGeom prst="rect">
                <a:avLst/>
              </a:prstGeom>
              <a:blipFill>
                <a:blip r:embed="rId2"/>
                <a:stretch>
                  <a:fillRect l="-942" t="-763" r="-481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07BB017-6B7E-4913-A8C9-3BE1F53B61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2614" y="794243"/>
            <a:ext cx="4047852" cy="4291791"/>
          </a:xfrm>
          <a:prstGeom prst="rect">
            <a:avLst/>
          </a:prstGeom>
        </p:spPr>
      </p:pic>
    </p:spTree>
    <p:extLst>
      <p:ext uri="{BB962C8B-B14F-4D97-AF65-F5344CB8AC3E}">
        <p14:creationId xmlns:p14="http://schemas.microsoft.com/office/powerpoint/2010/main" val="4360882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8000"/>
                    </a14:imgEffect>
                    <a14:imgEffect>
                      <a14:colorTemperature colorTemp="4628"/>
                    </a14:imgEffect>
                    <a14:imgEffect>
                      <a14:saturation sat="83000"/>
                    </a14:imgEffect>
                  </a14:imgLayer>
                </a14:imgProps>
              </a:ext>
              <a:ext uri="{28A0092B-C50C-407E-A947-70E740481C1C}">
                <a14:useLocalDpi xmlns:a14="http://schemas.microsoft.com/office/drawing/2010/main" val="0"/>
              </a:ext>
            </a:extLst>
          </a:blip>
          <a:srcRect t="10953"/>
          <a:stretch>
            <a:fillRect/>
          </a:stretch>
        </p:blipFill>
        <p:spPr>
          <a:xfrm>
            <a:off x="0" y="0"/>
            <a:ext cx="12192000" cy="6858000"/>
          </a:xfrm>
          <a:prstGeom prst="rect">
            <a:avLst/>
          </a:prstGeom>
        </p:spPr>
      </p:pic>
      <p:sp>
        <p:nvSpPr>
          <p:cNvPr id="19" name="矩形 18"/>
          <p:cNvSpPr/>
          <p:nvPr/>
        </p:nvSpPr>
        <p:spPr>
          <a:xfrm>
            <a:off x="0" y="0"/>
            <a:ext cx="12192000" cy="6858000"/>
          </a:xfrm>
          <a:prstGeom prst="rect">
            <a:avLst/>
          </a:prstGeom>
          <a:solidFill>
            <a:schemeClr val="bg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971799" y="1352627"/>
            <a:ext cx="6386945" cy="2862470"/>
            <a:chOff x="-297874" y="853863"/>
            <a:chExt cx="6386945" cy="2862470"/>
          </a:xfrm>
        </p:grpSpPr>
        <p:sp>
          <p:nvSpPr>
            <p:cNvPr id="12" name="矩形 11"/>
            <p:cNvSpPr/>
            <p:nvPr/>
          </p:nvSpPr>
          <p:spPr>
            <a:xfrm>
              <a:off x="-297874" y="2285098"/>
              <a:ext cx="6386945" cy="1431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8000" b="1" dirty="0">
                  <a:solidFill>
                    <a:schemeClr val="bg1"/>
                  </a:solidFill>
                  <a:latin typeface="华文细黑" panose="02010600040101010101" pitchFamily="2" charset="-122"/>
                  <a:ea typeface="华文细黑" panose="02010600040101010101" pitchFamily="2" charset="-122"/>
                </a:rPr>
                <a:t>谢 谢 指 导</a:t>
              </a:r>
            </a:p>
          </p:txBody>
        </p:sp>
        <p:sp>
          <p:nvSpPr>
            <p:cNvPr id="13" name="矩形 12"/>
            <p:cNvSpPr/>
            <p:nvPr/>
          </p:nvSpPr>
          <p:spPr>
            <a:xfrm>
              <a:off x="1226541" y="853863"/>
              <a:ext cx="3593179" cy="14312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7200" b="1" dirty="0">
                <a:solidFill>
                  <a:schemeClr val="accent5">
                    <a:lumMod val="20000"/>
                    <a:lumOff val="80000"/>
                  </a:schemeClr>
                </a:solidFill>
                <a:latin typeface="微软雅黑 Light" panose="020B0502040204020203" pitchFamily="34" charset="-122"/>
                <a:ea typeface="微软雅黑 Light" panose="020B0502040204020203" pitchFamily="34" charset="-122"/>
              </a:endParaRPr>
            </a:p>
          </p:txBody>
        </p:sp>
      </p:grpSp>
      <p:pic>
        <p:nvPicPr>
          <p:cNvPr id="22" name="图片 21"/>
          <p:cNvPicPr>
            <a:picLocks noChangeAspect="1"/>
          </p:cNvPicPr>
          <p:nvPr/>
        </p:nvPicPr>
        <p:blipFill rotWithShape="1">
          <a:blip r:embed="rId5" cstate="print">
            <a:duotone>
              <a:schemeClr val="accent5">
                <a:shade val="45000"/>
                <a:satMod val="135000"/>
              </a:schemeClr>
              <a:prstClr val="white"/>
            </a:duotone>
          </a:blip>
          <a:srcRect/>
          <a:stretch>
            <a:fillRect/>
          </a:stretch>
        </p:blipFill>
        <p:spPr>
          <a:xfrm>
            <a:off x="-637311" y="5194191"/>
            <a:ext cx="13508184" cy="1636103"/>
          </a:xfrm>
          <a:prstGeom prst="rect">
            <a:avLst/>
          </a:prstGeom>
        </p:spPr>
      </p:pic>
      <p:pic>
        <p:nvPicPr>
          <p:cNvPr id="23" name="图片 22"/>
          <p:cNvPicPr>
            <a:picLocks noChangeAspect="1"/>
          </p:cNvPicPr>
          <p:nvPr/>
        </p:nvPicPr>
        <p:blipFill rotWithShape="1">
          <a:blip r:embed="rId6" cstate="print">
            <a:duotone>
              <a:schemeClr val="accent1">
                <a:shade val="45000"/>
                <a:satMod val="135000"/>
              </a:schemeClr>
              <a:prstClr val="white"/>
            </a:duotone>
          </a:blip>
          <a:srcRect/>
          <a:stretch>
            <a:fillRect/>
          </a:stretch>
        </p:blipFill>
        <p:spPr>
          <a:xfrm>
            <a:off x="0" y="5407567"/>
            <a:ext cx="12330545" cy="1672109"/>
          </a:xfrm>
          <a:prstGeom prst="rect">
            <a:avLst/>
          </a:prstGeom>
        </p:spPr>
      </p:pic>
      <p:pic>
        <p:nvPicPr>
          <p:cNvPr id="9" name="图片 8">
            <a:extLst>
              <a:ext uri="{FF2B5EF4-FFF2-40B4-BE49-F238E27FC236}">
                <a16:creationId xmlns:a16="http://schemas.microsoft.com/office/drawing/2014/main" id="{1C882243-76A8-49E6-85D4-1A01978C12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681"/>
            <a:ext cx="2841171" cy="28411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7744" y="725903"/>
            <a:ext cx="4887978" cy="715617"/>
            <a:chOff x="-27744" y="725903"/>
            <a:chExt cx="4887978" cy="715617"/>
          </a:xfrm>
        </p:grpSpPr>
        <p:grpSp>
          <p:nvGrpSpPr>
            <p:cNvPr id="2" name="组合 1"/>
            <p:cNvGrpSpPr/>
            <p:nvPr/>
          </p:nvGrpSpPr>
          <p:grpSpPr>
            <a:xfrm>
              <a:off x="606286" y="725903"/>
              <a:ext cx="4253948" cy="715617"/>
              <a:chOff x="606286" y="725903"/>
              <a:chExt cx="4253948" cy="715617"/>
            </a:xfrm>
            <a:solidFill>
              <a:schemeClr val="bg1">
                <a:lumMod val="95000"/>
              </a:schemeClr>
            </a:solidFill>
          </p:grpSpPr>
          <p:sp>
            <p:nvSpPr>
              <p:cNvPr id="3" name="矩形 2"/>
              <p:cNvSpPr/>
              <p:nvPr/>
            </p:nvSpPr>
            <p:spPr>
              <a:xfrm>
                <a:off x="606286" y="725903"/>
                <a:ext cx="1818861" cy="7156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solidFill>
                      <a:schemeClr val="accent5"/>
                    </a:solidFill>
                  </a:rPr>
                  <a:t>目录</a:t>
                </a:r>
                <a:r>
                  <a:rPr lang="en-US" altLang="zh-CN" sz="5400" dirty="0">
                    <a:solidFill>
                      <a:schemeClr val="accent5"/>
                    </a:solidFill>
                  </a:rPr>
                  <a:t>/</a:t>
                </a:r>
                <a:endParaRPr lang="zh-CN" altLang="en-US" sz="5400" dirty="0">
                  <a:solidFill>
                    <a:schemeClr val="accent5"/>
                  </a:solidFill>
                </a:endParaRPr>
              </a:p>
            </p:txBody>
          </p:sp>
          <p:sp>
            <p:nvSpPr>
              <p:cNvPr id="4" name="矩形 3"/>
              <p:cNvSpPr/>
              <p:nvPr/>
            </p:nvSpPr>
            <p:spPr>
              <a:xfrm>
                <a:off x="2355573" y="805415"/>
                <a:ext cx="2504661" cy="636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2"/>
                    </a:solidFill>
                  </a:rPr>
                  <a:t>CONTENTS</a:t>
                </a:r>
                <a:endParaRPr lang="zh-CN" altLang="en-US" sz="3600" dirty="0">
                  <a:solidFill>
                    <a:schemeClr val="tx2"/>
                  </a:solidFill>
                </a:endParaRPr>
              </a:p>
            </p:txBody>
          </p:sp>
        </p:grpSp>
        <p:grpSp>
          <p:nvGrpSpPr>
            <p:cNvPr id="27" name="组合 26"/>
            <p:cNvGrpSpPr/>
            <p:nvPr/>
          </p:nvGrpSpPr>
          <p:grpSpPr>
            <a:xfrm>
              <a:off x="-27744" y="892065"/>
              <a:ext cx="634030" cy="383292"/>
              <a:chOff x="-228600" y="764274"/>
              <a:chExt cx="634030" cy="383292"/>
            </a:xfrm>
          </p:grpSpPr>
          <p:sp>
            <p:nvSpPr>
              <p:cNvPr id="25" name="箭头: V 形 24"/>
              <p:cNvSpPr/>
              <p:nvPr/>
            </p:nvSpPr>
            <p:spPr>
              <a:xfrm>
                <a:off x="22137" y="764274"/>
                <a:ext cx="383293" cy="383292"/>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p:cNvSpPr/>
              <p:nvPr/>
            </p:nvSpPr>
            <p:spPr>
              <a:xfrm>
                <a:off x="-228600" y="764274"/>
                <a:ext cx="383293" cy="383292"/>
              </a:xfrm>
              <a:prstGeom prst="chevron">
                <a:avLst>
                  <a:gd name="adj" fmla="val 58929"/>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5" name="组合 34"/>
          <p:cNvGrpSpPr/>
          <p:nvPr/>
        </p:nvGrpSpPr>
        <p:grpSpPr>
          <a:xfrm>
            <a:off x="2709332" y="2093944"/>
            <a:ext cx="4112647" cy="704952"/>
            <a:chOff x="2723187" y="1988530"/>
            <a:chExt cx="4112647" cy="704952"/>
          </a:xfrm>
        </p:grpSpPr>
        <p:grpSp>
          <p:nvGrpSpPr>
            <p:cNvPr id="5" name="组合 4"/>
            <p:cNvGrpSpPr/>
            <p:nvPr/>
          </p:nvGrpSpPr>
          <p:grpSpPr>
            <a:xfrm>
              <a:off x="2999658" y="1988530"/>
              <a:ext cx="3836176" cy="704952"/>
              <a:chOff x="6621163" y="1101254"/>
              <a:chExt cx="3836176" cy="704952"/>
            </a:xfrm>
          </p:grpSpPr>
          <p:sp>
            <p:nvSpPr>
              <p:cNvPr id="8" name="文本框 7"/>
              <p:cNvSpPr txBox="1"/>
              <p:nvPr/>
            </p:nvSpPr>
            <p:spPr>
              <a:xfrm>
                <a:off x="7319891" y="1192120"/>
                <a:ext cx="3137448" cy="523220"/>
              </a:xfrm>
              <a:prstGeom prst="rect">
                <a:avLst/>
              </a:prstGeom>
              <a:noFill/>
            </p:spPr>
            <p:txBody>
              <a:bodyPr wrap="square" rtlCol="0">
                <a:spAutoFit/>
              </a:bodyPr>
              <a:lstStyle/>
              <a:p>
                <a:r>
                  <a:rPr lang="zh-CN" altLang="en-US" sz="2800" dirty="0">
                    <a:solidFill>
                      <a:schemeClr val="accent5"/>
                    </a:solidFill>
                    <a:latin typeface="+mj-ea"/>
                    <a:ea typeface="+mj-ea"/>
                  </a:rPr>
                  <a:t>论文初稿撰写</a:t>
                </a:r>
              </a:p>
            </p:txBody>
          </p:sp>
          <p:sp>
            <p:nvSpPr>
              <p:cNvPr id="7" name="矩形 6"/>
              <p:cNvSpPr/>
              <p:nvPr/>
            </p:nvSpPr>
            <p:spPr>
              <a:xfrm>
                <a:off x="6621163" y="1101254"/>
                <a:ext cx="765313" cy="704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5"/>
                    </a:solidFill>
                  </a:rPr>
                  <a:t>04</a:t>
                </a:r>
                <a:endParaRPr lang="zh-CN" altLang="en-US" sz="3200" dirty="0">
                  <a:solidFill>
                    <a:schemeClr val="accent5"/>
                  </a:solidFill>
                </a:endParaRPr>
              </a:p>
            </p:txBody>
          </p:sp>
        </p:grpSp>
        <p:sp>
          <p:nvSpPr>
            <p:cNvPr id="28" name="箭头: V 形 27"/>
            <p:cNvSpPr/>
            <p:nvPr/>
          </p:nvSpPr>
          <p:spPr>
            <a:xfrm>
              <a:off x="2723187" y="2246243"/>
              <a:ext cx="189526" cy="189526"/>
            </a:xfrm>
            <a:prstGeom prst="chevron">
              <a:avLst>
                <a:gd name="adj" fmla="val 58929"/>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grpSp>
        <p:nvGrpSpPr>
          <p:cNvPr id="32" name="组合 31"/>
          <p:cNvGrpSpPr/>
          <p:nvPr/>
        </p:nvGrpSpPr>
        <p:grpSpPr>
          <a:xfrm>
            <a:off x="2723187" y="3032137"/>
            <a:ext cx="4112647" cy="704952"/>
            <a:chOff x="2723187" y="2912869"/>
            <a:chExt cx="4112647" cy="704952"/>
          </a:xfrm>
        </p:grpSpPr>
        <p:grpSp>
          <p:nvGrpSpPr>
            <p:cNvPr id="10" name="组合 9"/>
            <p:cNvGrpSpPr/>
            <p:nvPr/>
          </p:nvGrpSpPr>
          <p:grpSpPr>
            <a:xfrm>
              <a:off x="2999658" y="2912869"/>
              <a:ext cx="3836176" cy="704952"/>
              <a:chOff x="6621163" y="1101254"/>
              <a:chExt cx="3836176" cy="704952"/>
            </a:xfrm>
          </p:grpSpPr>
          <p:sp>
            <p:nvSpPr>
              <p:cNvPr id="13" name="文本框 12"/>
              <p:cNvSpPr txBox="1"/>
              <p:nvPr/>
            </p:nvSpPr>
            <p:spPr>
              <a:xfrm>
                <a:off x="7319891" y="1192120"/>
                <a:ext cx="3137448" cy="523220"/>
              </a:xfrm>
              <a:prstGeom prst="rect">
                <a:avLst/>
              </a:prstGeom>
              <a:noFill/>
            </p:spPr>
            <p:txBody>
              <a:bodyPr wrap="square" rtlCol="0">
                <a:spAutoFit/>
              </a:bodyPr>
              <a:lstStyle/>
              <a:p>
                <a:r>
                  <a:rPr lang="zh-CN" altLang="en-US" sz="2800" dirty="0">
                    <a:solidFill>
                      <a:schemeClr val="tx2"/>
                    </a:solidFill>
                    <a:latin typeface="+mj-ea"/>
                    <a:ea typeface="+mj-ea"/>
                  </a:rPr>
                  <a:t>后期工作</a:t>
                </a:r>
              </a:p>
            </p:txBody>
          </p:sp>
          <p:sp>
            <p:nvSpPr>
              <p:cNvPr id="12" name="矩形 11"/>
              <p:cNvSpPr/>
              <p:nvPr/>
            </p:nvSpPr>
            <p:spPr>
              <a:xfrm>
                <a:off x="6621163" y="1101254"/>
                <a:ext cx="765313" cy="704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2"/>
                    </a:solidFill>
                  </a:rPr>
                  <a:t>05</a:t>
                </a:r>
                <a:endParaRPr lang="zh-CN" altLang="en-US" sz="3200" dirty="0">
                  <a:solidFill>
                    <a:schemeClr val="tx2"/>
                  </a:solidFill>
                </a:endParaRPr>
              </a:p>
            </p:txBody>
          </p:sp>
        </p:grpSp>
        <p:sp>
          <p:nvSpPr>
            <p:cNvPr id="29" name="箭头: V 形 28"/>
            <p:cNvSpPr/>
            <p:nvPr/>
          </p:nvSpPr>
          <p:spPr>
            <a:xfrm>
              <a:off x="2723187" y="3170582"/>
              <a:ext cx="189526" cy="189526"/>
            </a:xfrm>
            <a:prstGeom prst="chevron">
              <a:avLst>
                <a:gd name="adj" fmla="val 5892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4" name="组合 33"/>
          <p:cNvGrpSpPr/>
          <p:nvPr/>
        </p:nvGrpSpPr>
        <p:grpSpPr>
          <a:xfrm>
            <a:off x="2723187" y="3956476"/>
            <a:ext cx="4864729" cy="704952"/>
            <a:chOff x="2723187" y="3837208"/>
            <a:chExt cx="4864729" cy="704952"/>
          </a:xfrm>
        </p:grpSpPr>
        <p:grpSp>
          <p:nvGrpSpPr>
            <p:cNvPr id="15" name="组合 14"/>
            <p:cNvGrpSpPr/>
            <p:nvPr/>
          </p:nvGrpSpPr>
          <p:grpSpPr>
            <a:xfrm>
              <a:off x="2999658" y="3837208"/>
              <a:ext cx="4588258" cy="704952"/>
              <a:chOff x="6621163" y="1101254"/>
              <a:chExt cx="4588258" cy="704952"/>
            </a:xfrm>
          </p:grpSpPr>
          <p:sp>
            <p:nvSpPr>
              <p:cNvPr id="18" name="文本框 17"/>
              <p:cNvSpPr txBox="1"/>
              <p:nvPr/>
            </p:nvSpPr>
            <p:spPr>
              <a:xfrm>
                <a:off x="7319891" y="1192120"/>
                <a:ext cx="3889530" cy="523220"/>
              </a:xfrm>
              <a:prstGeom prst="rect">
                <a:avLst/>
              </a:prstGeom>
              <a:noFill/>
            </p:spPr>
            <p:txBody>
              <a:bodyPr wrap="square" rtlCol="0">
                <a:spAutoFit/>
              </a:bodyPr>
              <a:lstStyle/>
              <a:p>
                <a:r>
                  <a:rPr lang="zh-CN" altLang="en-US" sz="2800" dirty="0">
                    <a:solidFill>
                      <a:schemeClr val="accent5"/>
                    </a:solidFill>
                    <a:latin typeface="+mj-ea"/>
                    <a:ea typeface="+mj-ea"/>
                  </a:rPr>
                  <a:t>基于概率分析的模型</a:t>
                </a:r>
              </a:p>
            </p:txBody>
          </p:sp>
          <p:sp>
            <p:nvSpPr>
              <p:cNvPr id="17" name="矩形 16"/>
              <p:cNvSpPr/>
              <p:nvPr/>
            </p:nvSpPr>
            <p:spPr>
              <a:xfrm>
                <a:off x="6621163" y="1101254"/>
                <a:ext cx="765313" cy="704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5"/>
                    </a:solidFill>
                  </a:rPr>
                  <a:t>06</a:t>
                </a:r>
                <a:endParaRPr lang="zh-CN" altLang="en-US" sz="3200" dirty="0">
                  <a:solidFill>
                    <a:schemeClr val="accent5"/>
                  </a:solidFill>
                </a:endParaRPr>
              </a:p>
            </p:txBody>
          </p:sp>
        </p:grpSp>
        <p:sp>
          <p:nvSpPr>
            <p:cNvPr id="30" name="箭头: V 形 29"/>
            <p:cNvSpPr/>
            <p:nvPr/>
          </p:nvSpPr>
          <p:spPr>
            <a:xfrm>
              <a:off x="2723187" y="4094921"/>
              <a:ext cx="189526" cy="189526"/>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7" name="图片 36"/>
          <p:cNvPicPr>
            <a:picLocks noChangeAspect="1"/>
          </p:cNvPicPr>
          <p:nvPr/>
        </p:nvPicPr>
        <p:blipFill rotWithShape="1">
          <a:blip r:embed="rId3" cstate="print">
            <a:duotone>
              <a:schemeClr val="accent1">
                <a:shade val="45000"/>
                <a:satMod val="135000"/>
              </a:schemeClr>
              <a:prstClr val="white"/>
            </a:duotone>
          </a:blip>
          <a:srcRect/>
          <a:stretch>
            <a:fillRect/>
          </a:stretch>
        </p:blipFill>
        <p:spPr>
          <a:xfrm>
            <a:off x="0" y="5552144"/>
            <a:ext cx="12330545" cy="1672109"/>
          </a:xfrm>
          <a:prstGeom prst="rect">
            <a:avLst/>
          </a:prstGeom>
        </p:spPr>
      </p:pic>
    </p:spTree>
    <p:extLst>
      <p:ext uri="{BB962C8B-B14F-4D97-AF65-F5344CB8AC3E}">
        <p14:creationId xmlns:p14="http://schemas.microsoft.com/office/powerpoint/2010/main" val="40509127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25702"/>
            <a:ext cx="12192000" cy="3682448"/>
            <a:chOff x="0" y="1304510"/>
            <a:chExt cx="12192000" cy="4248979"/>
          </a:xfrm>
        </p:grpSpPr>
        <p:sp>
          <p:nvSpPr>
            <p:cNvPr id="3" name="矩形 2"/>
            <p:cNvSpPr/>
            <p:nvPr/>
          </p:nvSpPr>
          <p:spPr>
            <a:xfrm>
              <a:off x="0" y="1304510"/>
              <a:ext cx="12192000" cy="4248979"/>
            </a:xfrm>
            <a:prstGeom prst="rect">
              <a:avLst/>
            </a:prstGeom>
            <a:blipFill dpi="0" rotWithShape="1">
              <a:blip r:embed="rId3"/>
              <a:srcRect/>
              <a:tile tx="0" ty="0" sx="100000" sy="100000" flip="x"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304511"/>
              <a:ext cx="12192000" cy="4248978"/>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5231296" y="1060998"/>
            <a:ext cx="1729408" cy="1729408"/>
          </a:xfrm>
          <a:prstGeom prst="ellipse">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accent5"/>
                </a:solidFill>
              </a:rPr>
              <a:t>01</a:t>
            </a:r>
            <a:endParaRPr lang="zh-CN" altLang="en-US" sz="6000" b="1" dirty="0">
              <a:solidFill>
                <a:schemeClr val="accent5"/>
              </a:solidFill>
            </a:endParaRPr>
          </a:p>
        </p:txBody>
      </p:sp>
      <p:grpSp>
        <p:nvGrpSpPr>
          <p:cNvPr id="12" name="组合 11"/>
          <p:cNvGrpSpPr/>
          <p:nvPr/>
        </p:nvGrpSpPr>
        <p:grpSpPr>
          <a:xfrm>
            <a:off x="4248770" y="3107217"/>
            <a:ext cx="3694458" cy="2776739"/>
            <a:chOff x="4248770" y="3107217"/>
            <a:chExt cx="3694458" cy="2776739"/>
          </a:xfrm>
        </p:grpSpPr>
        <p:sp>
          <p:nvSpPr>
            <p:cNvPr id="6" name="矩形 5"/>
            <p:cNvSpPr/>
            <p:nvPr/>
          </p:nvSpPr>
          <p:spPr>
            <a:xfrm>
              <a:off x="4248770" y="3107217"/>
              <a:ext cx="3694458" cy="663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accent5">
                      <a:lumMod val="40000"/>
                      <a:lumOff val="60000"/>
                    </a:schemeClr>
                  </a:solidFill>
                  <a:latin typeface="方正兰亭超细黑简体" panose="02000000000000000000" pitchFamily="2" charset="-122"/>
                  <a:ea typeface="方正兰亭超细黑简体" panose="02000000000000000000" pitchFamily="2" charset="-122"/>
                </a:rPr>
                <a:t>选题意义</a:t>
              </a:r>
            </a:p>
          </p:txBody>
        </p:sp>
        <p:grpSp>
          <p:nvGrpSpPr>
            <p:cNvPr id="9" name="组合 8"/>
            <p:cNvGrpSpPr/>
            <p:nvPr/>
          </p:nvGrpSpPr>
          <p:grpSpPr>
            <a:xfrm rot="5400000">
              <a:off x="5827647" y="5453376"/>
              <a:ext cx="536704" cy="324456"/>
              <a:chOff x="10627004" y="3081131"/>
              <a:chExt cx="1150867" cy="695738"/>
            </a:xfrm>
          </p:grpSpPr>
          <p:sp>
            <p:nvSpPr>
              <p:cNvPr id="10" name="箭头: V 形 9"/>
              <p:cNvSpPr/>
              <p:nvPr/>
            </p:nvSpPr>
            <p:spPr>
              <a:xfrm>
                <a:off x="11082133" y="3081131"/>
                <a:ext cx="695738" cy="695738"/>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p:cNvSpPr/>
              <p:nvPr/>
            </p:nvSpPr>
            <p:spPr>
              <a:xfrm>
                <a:off x="10627004" y="3081131"/>
                <a:ext cx="695738" cy="695738"/>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631313"/>
            <a:ext cx="3279913" cy="657079"/>
            <a:chOff x="-228600" y="631313"/>
            <a:chExt cx="3279913" cy="657079"/>
          </a:xfrm>
        </p:grpSpPr>
        <p:sp>
          <p:nvSpPr>
            <p:cNvPr id="2" name="矩形 1"/>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accent1">
                      <a:lumMod val="75000"/>
                    </a:schemeClr>
                  </a:solidFill>
                  <a:latin typeface="+mj-ea"/>
                </a:rPr>
                <a:t>选题意义</a:t>
              </a:r>
            </a:p>
          </p:txBody>
        </p:sp>
        <p:grpSp>
          <p:nvGrpSpPr>
            <p:cNvPr id="5" name="组合 4"/>
            <p:cNvGrpSpPr/>
            <p:nvPr/>
          </p:nvGrpSpPr>
          <p:grpSpPr>
            <a:xfrm>
              <a:off x="-228600" y="764274"/>
              <a:ext cx="634030" cy="383292"/>
              <a:chOff x="10627004" y="3081131"/>
              <a:chExt cx="1150867" cy="695738"/>
            </a:xfrm>
          </p:grpSpPr>
          <p:sp>
            <p:nvSpPr>
              <p:cNvPr id="6" name="箭头: V 形 5"/>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V 形 6"/>
              <p:cNvSpPr/>
              <p:nvPr/>
            </p:nvSpPr>
            <p:spPr>
              <a:xfrm>
                <a:off x="10627004" y="3081131"/>
                <a:ext cx="695738" cy="695738"/>
              </a:xfrm>
              <a:prstGeom prst="chevron">
                <a:avLst>
                  <a:gd name="adj" fmla="val 58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48" name="组合 47"/>
          <p:cNvGrpSpPr/>
          <p:nvPr/>
        </p:nvGrpSpPr>
        <p:grpSpPr>
          <a:xfrm>
            <a:off x="405430" y="1989220"/>
            <a:ext cx="4748375" cy="4395537"/>
            <a:chOff x="1440559" y="2310563"/>
            <a:chExt cx="3713245" cy="3571862"/>
          </a:xfrm>
        </p:grpSpPr>
        <p:sp>
          <p:nvSpPr>
            <p:cNvPr id="12" name="Shape 2014"/>
            <p:cNvSpPr/>
            <p:nvPr/>
          </p:nvSpPr>
          <p:spPr>
            <a:xfrm>
              <a:off x="1636094" y="4216491"/>
              <a:ext cx="3517710" cy="1665934"/>
            </a:xfrm>
            <a:prstGeom prst="roundRect">
              <a:avLst>
                <a:gd name="adj" fmla="val 6918"/>
              </a:avLst>
            </a:prstGeom>
            <a:noFill/>
            <a:ln w="12700">
              <a:solidFill>
                <a:schemeClr val="accent1"/>
              </a:solidFill>
              <a:miter lim="400000"/>
            </a:ln>
          </p:spPr>
          <p:txBody>
            <a:bodyPr lIns="17447" tIns="17447" rIns="17447" bIns="17447"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nSpc>
                  <a:spcPct val="120000"/>
                </a:lnSpc>
              </a:pPr>
              <a:endParaRPr sz="12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Shape 2015"/>
            <p:cNvSpPr/>
            <p:nvPr/>
          </p:nvSpPr>
          <p:spPr>
            <a:xfrm>
              <a:off x="1636094" y="2310563"/>
              <a:ext cx="3517710" cy="1665935"/>
            </a:xfrm>
            <a:prstGeom prst="roundRect">
              <a:avLst>
                <a:gd name="adj" fmla="val 6918"/>
              </a:avLst>
            </a:prstGeom>
            <a:noFill/>
            <a:ln w="12700">
              <a:solidFill>
                <a:schemeClr val="tx2"/>
              </a:solidFill>
              <a:miter lim="400000"/>
            </a:ln>
          </p:spPr>
          <p:txBody>
            <a:bodyPr lIns="17447" tIns="17447" rIns="17447" bIns="17447"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nSpc>
                  <a:spcPct val="120000"/>
                </a:lnSpc>
              </a:pPr>
              <a:endParaRPr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Shape 2030"/>
            <p:cNvSpPr/>
            <p:nvPr/>
          </p:nvSpPr>
          <p:spPr>
            <a:xfrm>
              <a:off x="1440559" y="2948247"/>
              <a:ext cx="397192" cy="349124"/>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sz="12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Shape 2033"/>
            <p:cNvSpPr/>
            <p:nvPr/>
          </p:nvSpPr>
          <p:spPr>
            <a:xfrm rot="10800000" flipH="1">
              <a:off x="1440559" y="4874896"/>
              <a:ext cx="397192" cy="34912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sz="12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矩形 36"/>
            <p:cNvSpPr/>
            <p:nvPr/>
          </p:nvSpPr>
          <p:spPr>
            <a:xfrm>
              <a:off x="1705650" y="3083279"/>
              <a:ext cx="3346089" cy="270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2"/>
                  </a:solidFill>
                  <a:latin typeface="+mn-ea"/>
                </a:rPr>
                <a:t>对现有的北京城市交通出租车数据进行归纳分析，为城市交通规划提供依据</a:t>
              </a:r>
            </a:p>
          </p:txBody>
        </p:sp>
        <p:sp>
          <p:nvSpPr>
            <p:cNvPr id="40" name="矩形 39"/>
            <p:cNvSpPr/>
            <p:nvPr/>
          </p:nvSpPr>
          <p:spPr>
            <a:xfrm>
              <a:off x="1682814" y="4957225"/>
              <a:ext cx="3134898" cy="535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b="1" dirty="0">
                  <a:solidFill>
                    <a:schemeClr val="tx2"/>
                  </a:solidFill>
                </a:rPr>
                <a:t>随着城市的发展，交通数据的规模越来越庞大，如何合理地利用它们成为越来越重要的问题</a:t>
              </a:r>
            </a:p>
            <a:p>
              <a:pPr>
                <a:lnSpc>
                  <a:spcPct val="150000"/>
                </a:lnSpc>
              </a:pPr>
              <a:endParaRPr lang="zh-CN" altLang="en-US" dirty="0">
                <a:solidFill>
                  <a:schemeClr val="tx2"/>
                </a:solidFill>
              </a:endParaRPr>
            </a:p>
          </p:txBody>
        </p:sp>
      </p:grpSp>
      <p:grpSp>
        <p:nvGrpSpPr>
          <p:cNvPr id="47" name="组合 46"/>
          <p:cNvGrpSpPr/>
          <p:nvPr/>
        </p:nvGrpSpPr>
        <p:grpSpPr>
          <a:xfrm>
            <a:off x="7038197" y="1989220"/>
            <a:ext cx="4744108" cy="4395537"/>
            <a:chOff x="7042462" y="2310563"/>
            <a:chExt cx="3711585" cy="3570980"/>
          </a:xfrm>
        </p:grpSpPr>
        <p:sp>
          <p:nvSpPr>
            <p:cNvPr id="10" name="Shape 2012"/>
            <p:cNvSpPr/>
            <p:nvPr/>
          </p:nvSpPr>
          <p:spPr>
            <a:xfrm>
              <a:off x="7042462" y="2310563"/>
              <a:ext cx="3517710" cy="1665935"/>
            </a:xfrm>
            <a:prstGeom prst="roundRect">
              <a:avLst>
                <a:gd name="adj" fmla="val 6918"/>
              </a:avLst>
            </a:prstGeom>
            <a:noFill/>
            <a:ln w="12700">
              <a:solidFill>
                <a:schemeClr val="tx2"/>
              </a:solidFill>
              <a:miter lim="400000"/>
            </a:ln>
          </p:spPr>
          <p:txBody>
            <a:bodyPr lIns="17447" tIns="17447" rIns="17447" bIns="17447"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nSpc>
                  <a:spcPct val="120000"/>
                </a:lnSpc>
              </a:pPr>
              <a:endParaRPr sz="12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Shape 2013"/>
            <p:cNvSpPr/>
            <p:nvPr/>
          </p:nvSpPr>
          <p:spPr>
            <a:xfrm>
              <a:off x="7042462" y="4217372"/>
              <a:ext cx="3517710" cy="1664171"/>
            </a:xfrm>
            <a:prstGeom prst="roundRect">
              <a:avLst>
                <a:gd name="adj" fmla="val 6925"/>
              </a:avLst>
            </a:prstGeom>
            <a:noFill/>
            <a:ln w="12700">
              <a:solidFill>
                <a:schemeClr val="accent1"/>
              </a:solidFill>
              <a:miter lim="400000"/>
            </a:ln>
          </p:spPr>
          <p:txBody>
            <a:bodyPr lIns="17447" tIns="17447" rIns="17447" bIns="17447"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nSpc>
                  <a:spcPct val="120000"/>
                </a:lnSpc>
              </a:pPr>
              <a:endParaRPr sz="12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Shape 2039"/>
            <p:cNvSpPr/>
            <p:nvPr/>
          </p:nvSpPr>
          <p:spPr>
            <a:xfrm>
              <a:off x="10405632" y="2946783"/>
              <a:ext cx="294426" cy="369915"/>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sz="12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2036"/>
            <p:cNvSpPr/>
            <p:nvPr/>
          </p:nvSpPr>
          <p:spPr>
            <a:xfrm>
              <a:off x="10356855" y="4837618"/>
              <a:ext cx="397192" cy="423680"/>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nSpc>
                  <a:spcPct val="120000"/>
                </a:lnSpc>
              </a:pPr>
              <a:endParaRPr sz="12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矩形 42"/>
            <p:cNvSpPr/>
            <p:nvPr/>
          </p:nvSpPr>
          <p:spPr>
            <a:xfrm>
              <a:off x="7180537" y="4532575"/>
              <a:ext cx="3201110" cy="91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sz="2000" b="1" dirty="0">
                  <a:solidFill>
                    <a:schemeClr val="tx2"/>
                  </a:solidFill>
                </a:rPr>
                <a:t>提出海量交通数据的分析方法，并可以轻松地应用到其他类似问题上</a:t>
              </a:r>
            </a:p>
          </p:txBody>
        </p:sp>
        <p:sp>
          <p:nvSpPr>
            <p:cNvPr id="46" name="矩形 45"/>
            <p:cNvSpPr/>
            <p:nvPr/>
          </p:nvSpPr>
          <p:spPr>
            <a:xfrm>
              <a:off x="7280470" y="2714580"/>
              <a:ext cx="3101176" cy="77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sz="2000" b="1" dirty="0">
                  <a:solidFill>
                    <a:schemeClr val="tx2"/>
                  </a:solidFill>
                </a:rPr>
                <a:t>通过分析后，可以构建城市居民的就医医疗推荐系统，意义非凡</a:t>
              </a:r>
            </a:p>
          </p:txBody>
        </p:sp>
      </p:grpSp>
      <p:grpSp>
        <p:nvGrpSpPr>
          <p:cNvPr id="49" name="组合 48"/>
          <p:cNvGrpSpPr/>
          <p:nvPr/>
        </p:nvGrpSpPr>
        <p:grpSpPr>
          <a:xfrm>
            <a:off x="4668432" y="2673698"/>
            <a:ext cx="3316052" cy="2852496"/>
            <a:chOff x="4668432" y="2673698"/>
            <a:chExt cx="3316052" cy="2852496"/>
          </a:xfrm>
        </p:grpSpPr>
        <p:sp>
          <p:nvSpPr>
            <p:cNvPr id="14" name="Shape 2016"/>
            <p:cNvSpPr/>
            <p:nvPr/>
          </p:nvSpPr>
          <p:spPr>
            <a:xfrm>
              <a:off x="4668432" y="2673698"/>
              <a:ext cx="2852497" cy="28524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23262" tIns="23262" rIns="23262" bIns="23262"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defTabSz="914400" eaLnBrk="1" fontAlgn="auto" latinLnBrk="0" hangingPunct="1">
                <a:lnSpc>
                  <a:spcPct val="120000"/>
                </a:lnSpc>
                <a:spcBef>
                  <a:spcPts val="0"/>
                </a:spcBef>
                <a:spcAft>
                  <a:spcPts val="0"/>
                </a:spcAft>
                <a:buClrTx/>
                <a:buSzTx/>
                <a:buFontTx/>
                <a:buNone/>
                <a:defRPr/>
              </a:pPr>
              <a:endParaRPr kumimoji="0" sz="1200" b="0" i="0" u="none" strike="noStrike" kern="0" cap="none" spc="0" normalizeH="0" baseline="0" noProof="0" dirty="0">
                <a:ln>
                  <a:noFill/>
                </a:ln>
                <a:solidFill>
                  <a:sysClr val="windowText" lastClr="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 Placeholder 5"/>
            <p:cNvSpPr txBox="1"/>
            <p:nvPr/>
          </p:nvSpPr>
          <p:spPr>
            <a:xfrm>
              <a:off x="4849586" y="3659171"/>
              <a:ext cx="3134898" cy="1072263"/>
            </a:xfrm>
            <a:prstGeom prst="rect">
              <a:avLst/>
            </a:prstGeom>
          </p:spPr>
          <p:txBody>
            <a:bodyPr vert="horz" lIns="0" tIns="0" rIns="0" bIns="0" rtlCol="0" anchor="ctr">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2800" b="1" dirty="0">
                  <a:solidFill>
                    <a:schemeClr val="bg1"/>
                  </a:solidFill>
                </a:rPr>
                <a:t>使用创新的模型</a:t>
              </a:r>
            </a:p>
            <a:p>
              <a:endParaRPr lang="zh-CN" altLang="en-US" sz="2000" dirty="0"/>
            </a:p>
          </p:txBody>
        </p:sp>
      </p:grpSp>
    </p:spTree>
    <p:extLst>
      <p:ext uri="{BB962C8B-B14F-4D97-AF65-F5344CB8AC3E}">
        <p14:creationId xmlns:p14="http://schemas.microsoft.com/office/powerpoint/2010/main" val="20009165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25703"/>
            <a:ext cx="12192000" cy="3696301"/>
            <a:chOff x="0" y="1288526"/>
            <a:chExt cx="12192000" cy="4264963"/>
          </a:xfrm>
        </p:grpSpPr>
        <p:sp>
          <p:nvSpPr>
            <p:cNvPr id="3" name="矩形 2"/>
            <p:cNvSpPr/>
            <p:nvPr/>
          </p:nvSpPr>
          <p:spPr>
            <a:xfrm>
              <a:off x="0" y="1304510"/>
              <a:ext cx="12192000" cy="4248979"/>
            </a:xfrm>
            <a:prstGeom prst="rect">
              <a:avLst/>
            </a:prstGeom>
            <a:blipFill dpi="0" rotWithShape="1">
              <a:blip r:embed="rId3" cstate="screen">
                <a:extLst>
                  <a:ext uri="{BEBA8EAE-BF5A-486C-A8C5-ECC9F3942E4B}">
                    <a14:imgProps xmlns:a14="http://schemas.microsoft.com/office/drawing/2010/main">
                      <a14:imgLayer r:embed="rId4">
                        <a14:imgEffect>
                          <a14:colorTemperature colorTemp="4486"/>
                        </a14:imgEffect>
                        <a14:imgEffect>
                          <a14:saturation sat="42000"/>
                        </a14:imgEffect>
                      </a14:imgLayer>
                    </a14:imgProps>
                  </a:ext>
                </a:extLst>
              </a:blip>
              <a:srcRect/>
              <a:tile tx="0" ty="0" sx="100000" sy="100000" flip="x"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1288526"/>
              <a:ext cx="12192000" cy="4248977"/>
            </a:xfrm>
            <a:prstGeom prst="rect">
              <a:avLst/>
            </a:prstGeom>
            <a:solidFill>
              <a:schemeClr val="tx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椭圆 4"/>
          <p:cNvSpPr/>
          <p:nvPr/>
        </p:nvSpPr>
        <p:spPr>
          <a:xfrm>
            <a:off x="5231296" y="1060998"/>
            <a:ext cx="1729408" cy="1729408"/>
          </a:xfrm>
          <a:prstGeom prst="ellipse">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accent5">
                    <a:lumMod val="40000"/>
                    <a:lumOff val="60000"/>
                  </a:schemeClr>
                </a:solidFill>
              </a:rPr>
              <a:t>02</a:t>
            </a:r>
            <a:endParaRPr lang="zh-CN" altLang="en-US" sz="6000" b="1" dirty="0">
              <a:solidFill>
                <a:schemeClr val="accent5">
                  <a:lumMod val="40000"/>
                  <a:lumOff val="60000"/>
                </a:schemeClr>
              </a:solidFill>
            </a:endParaRPr>
          </a:p>
        </p:txBody>
      </p:sp>
      <p:grpSp>
        <p:nvGrpSpPr>
          <p:cNvPr id="12" name="组合 11"/>
          <p:cNvGrpSpPr/>
          <p:nvPr/>
        </p:nvGrpSpPr>
        <p:grpSpPr>
          <a:xfrm>
            <a:off x="4248770" y="3107217"/>
            <a:ext cx="3694458" cy="2776739"/>
            <a:chOff x="4248770" y="3107217"/>
            <a:chExt cx="3694458" cy="2776739"/>
          </a:xfrm>
        </p:grpSpPr>
        <p:sp>
          <p:nvSpPr>
            <p:cNvPr id="6" name="矩形 5"/>
            <p:cNvSpPr/>
            <p:nvPr/>
          </p:nvSpPr>
          <p:spPr>
            <a:xfrm>
              <a:off x="4248770" y="3107217"/>
              <a:ext cx="3694458" cy="663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accent5">
                      <a:lumMod val="40000"/>
                      <a:lumOff val="60000"/>
                    </a:schemeClr>
                  </a:solidFill>
                  <a:latin typeface="方正兰亭超细黑简体" panose="02000000000000000000" pitchFamily="2" charset="-122"/>
                  <a:ea typeface="方正兰亭超细黑简体" panose="02000000000000000000" pitchFamily="2" charset="-122"/>
                </a:rPr>
                <a:t>当前进度</a:t>
              </a:r>
            </a:p>
          </p:txBody>
        </p:sp>
        <p:grpSp>
          <p:nvGrpSpPr>
            <p:cNvPr id="9" name="组合 8"/>
            <p:cNvGrpSpPr/>
            <p:nvPr/>
          </p:nvGrpSpPr>
          <p:grpSpPr>
            <a:xfrm rot="5400000">
              <a:off x="5827647" y="5453376"/>
              <a:ext cx="536704" cy="324456"/>
              <a:chOff x="10627004" y="3081131"/>
              <a:chExt cx="1150867" cy="695738"/>
            </a:xfrm>
          </p:grpSpPr>
          <p:sp>
            <p:nvSpPr>
              <p:cNvPr id="10" name="箭头: V 形 9"/>
              <p:cNvSpPr/>
              <p:nvPr/>
            </p:nvSpPr>
            <p:spPr>
              <a:xfrm>
                <a:off x="11082133" y="3081131"/>
                <a:ext cx="695738" cy="695738"/>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V 形 10"/>
              <p:cNvSpPr/>
              <p:nvPr/>
            </p:nvSpPr>
            <p:spPr>
              <a:xfrm>
                <a:off x="10627004" y="3081131"/>
                <a:ext cx="695738" cy="695738"/>
              </a:xfrm>
              <a:prstGeom prst="chevron">
                <a:avLst>
                  <a:gd name="adj" fmla="val 589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up)">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28600" y="631313"/>
            <a:ext cx="3279913" cy="657079"/>
            <a:chOff x="-228600" y="631313"/>
            <a:chExt cx="3279913" cy="657079"/>
          </a:xfrm>
        </p:grpSpPr>
        <p:sp>
          <p:nvSpPr>
            <p:cNvPr id="2" name="矩形 1"/>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accent1">
                      <a:lumMod val="75000"/>
                    </a:schemeClr>
                  </a:solidFill>
                  <a:latin typeface="+mj-ea"/>
                </a:rPr>
                <a:t>当前进度</a:t>
              </a:r>
              <a:endParaRPr lang="en-US" altLang="zh-CN" sz="2400" dirty="0">
                <a:solidFill>
                  <a:schemeClr val="accent1">
                    <a:lumMod val="75000"/>
                  </a:schemeClr>
                </a:solidFill>
                <a:latin typeface="+mj-ea"/>
              </a:endParaRPr>
            </a:p>
          </p:txBody>
        </p:sp>
        <p:grpSp>
          <p:nvGrpSpPr>
            <p:cNvPr id="5" name="组合 4"/>
            <p:cNvGrpSpPr/>
            <p:nvPr/>
          </p:nvGrpSpPr>
          <p:grpSpPr>
            <a:xfrm>
              <a:off x="-228600" y="764274"/>
              <a:ext cx="634030" cy="383292"/>
              <a:chOff x="10627004" y="3081131"/>
              <a:chExt cx="1150867" cy="695738"/>
            </a:xfrm>
          </p:grpSpPr>
          <p:sp>
            <p:nvSpPr>
              <p:cNvPr id="6" name="箭头: V 形 5"/>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V 形 6"/>
              <p:cNvSpPr/>
              <p:nvPr/>
            </p:nvSpPr>
            <p:spPr>
              <a:xfrm>
                <a:off x="10627004" y="3081131"/>
                <a:ext cx="695738" cy="695738"/>
              </a:xfrm>
              <a:prstGeom prst="chevron">
                <a:avLst>
                  <a:gd name="adj" fmla="val 58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3" name="文本框 2">
            <a:extLst>
              <a:ext uri="{FF2B5EF4-FFF2-40B4-BE49-F238E27FC236}">
                <a16:creationId xmlns:a16="http://schemas.microsoft.com/office/drawing/2014/main" id="{77CFC442-56E0-4C55-9819-0D1FDA4D6AEE}"/>
              </a:ext>
            </a:extLst>
          </p:cNvPr>
          <p:cNvSpPr txBox="1"/>
          <p:nvPr/>
        </p:nvSpPr>
        <p:spPr>
          <a:xfrm>
            <a:off x="1007981" y="1288392"/>
            <a:ext cx="10153355" cy="4832092"/>
          </a:xfrm>
          <a:prstGeom prst="rect">
            <a:avLst/>
          </a:prstGeom>
          <a:noFill/>
        </p:spPr>
        <p:txBody>
          <a:bodyPr wrap="square" rtlCol="0">
            <a:spAutoFit/>
          </a:bodyPr>
          <a:lstStyle/>
          <a:p>
            <a:r>
              <a:rPr lang="zh-CN" altLang="en-US" sz="2800" dirty="0"/>
              <a:t>我们小组成员分别来自应用物理专业，数学与应用数学专业，软件工程专业，具有较为全面的知识储备。小组成员充分发挥专业背景和自身优势，分别负责：数学模型的构建；算法的提出；论文信息的汇总和整理，撰写论文及文件，编写代码等工作。小组成员团队合作能力较强，有较强的团队精神，执行力和学习能力较高，分工清晰明确，成员各司其职，认真负责，高效高质量的完成了各阶段的任务。</a:t>
            </a:r>
            <a:endParaRPr lang="en-US" altLang="zh-CN" sz="2800" dirty="0"/>
          </a:p>
          <a:p>
            <a:r>
              <a:rPr lang="zh-CN" altLang="en-US" sz="2800" dirty="0"/>
              <a:t>同时，我们对于基于出租车数据的城市交通统计研究具有浓厚的兴趣。我们对统计研究具有一定的了解，并有充分的可利用资源。同时，指导老师经验丰富，研究成果丰硕，为本研究项目的顺利开展提供了强有力的支持。</a:t>
            </a:r>
          </a:p>
        </p:txBody>
      </p:sp>
    </p:spTree>
    <p:extLst>
      <p:ext uri="{BB962C8B-B14F-4D97-AF65-F5344CB8AC3E}">
        <p14:creationId xmlns:p14="http://schemas.microsoft.com/office/powerpoint/2010/main" val="9949141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F64ABFE-6859-4087-8E06-4A83462AD6A9}"/>
              </a:ext>
            </a:extLst>
          </p:cNvPr>
          <p:cNvSpPr>
            <a:spLocks noGrp="1"/>
          </p:cNvSpPr>
          <p:nvPr>
            <p:ph idx="1"/>
          </p:nvPr>
        </p:nvSpPr>
        <p:spPr>
          <a:xfrm>
            <a:off x="564498" y="1152493"/>
            <a:ext cx="8590848" cy="3572625"/>
          </a:xfrm>
        </p:spPr>
        <p:txBody>
          <a:bodyPr/>
          <a:lstStyle/>
          <a:p>
            <a:pPr marL="0" indent="0">
              <a:buNone/>
            </a:pPr>
            <a:r>
              <a:rPr lang="zh-CN" altLang="en-US" dirty="0">
                <a:latin typeface="+mn-ea"/>
              </a:rPr>
              <a:t>   我们组员阅读了数十篇相关论文，其中英文文献占比百分之九十以上，并对每一篇论文都进行了总结和开会研讨，对相关问题的背景有了大致的把握，也了解了相关问题在国际上的研究情况并学习了所需的必要的知识。</a:t>
            </a:r>
            <a:endParaRPr lang="en-US" altLang="zh-CN" dirty="0">
              <a:latin typeface="+mn-ea"/>
            </a:endParaRPr>
          </a:p>
          <a:p>
            <a:pPr marL="0" indent="0">
              <a:buNone/>
            </a:pPr>
            <a:endParaRPr lang="zh-CN" altLang="en-US" dirty="0"/>
          </a:p>
        </p:txBody>
      </p:sp>
      <p:pic>
        <p:nvPicPr>
          <p:cNvPr id="5" name="图片 4">
            <a:extLst>
              <a:ext uri="{FF2B5EF4-FFF2-40B4-BE49-F238E27FC236}">
                <a16:creationId xmlns:a16="http://schemas.microsoft.com/office/drawing/2014/main" id="{F1CCAE0B-3032-4AD9-A692-D56C00D1C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3151" y="3240464"/>
            <a:ext cx="4384652" cy="3429000"/>
          </a:xfrm>
          <a:prstGeom prst="rect">
            <a:avLst/>
          </a:prstGeom>
        </p:spPr>
      </p:pic>
      <p:pic>
        <p:nvPicPr>
          <p:cNvPr id="7" name="图片 6">
            <a:extLst>
              <a:ext uri="{FF2B5EF4-FFF2-40B4-BE49-F238E27FC236}">
                <a16:creationId xmlns:a16="http://schemas.microsoft.com/office/drawing/2014/main" id="{92FD6C64-9224-4C45-B3CD-11152AD5A7FA}"/>
              </a:ext>
            </a:extLst>
          </p:cNvPr>
          <p:cNvPicPr>
            <a:picLocks noChangeAspect="1"/>
          </p:cNvPicPr>
          <p:nvPr/>
        </p:nvPicPr>
        <p:blipFill>
          <a:blip r:embed="rId3"/>
          <a:stretch>
            <a:fillRect/>
          </a:stretch>
        </p:blipFill>
        <p:spPr>
          <a:xfrm>
            <a:off x="5784670" y="3919194"/>
            <a:ext cx="3400425" cy="2409825"/>
          </a:xfrm>
          <a:prstGeom prst="rect">
            <a:avLst/>
          </a:prstGeom>
        </p:spPr>
      </p:pic>
      <p:pic>
        <p:nvPicPr>
          <p:cNvPr id="8" name="图片 7">
            <a:extLst>
              <a:ext uri="{FF2B5EF4-FFF2-40B4-BE49-F238E27FC236}">
                <a16:creationId xmlns:a16="http://schemas.microsoft.com/office/drawing/2014/main" id="{698C6773-615B-4017-9E7B-EE857B5B4167}"/>
              </a:ext>
            </a:extLst>
          </p:cNvPr>
          <p:cNvPicPr>
            <a:picLocks noChangeAspect="1"/>
          </p:cNvPicPr>
          <p:nvPr/>
        </p:nvPicPr>
        <p:blipFill>
          <a:blip r:embed="rId4"/>
          <a:stretch>
            <a:fillRect/>
          </a:stretch>
        </p:blipFill>
        <p:spPr>
          <a:xfrm>
            <a:off x="9498830" y="45620"/>
            <a:ext cx="2366682" cy="6858000"/>
          </a:xfrm>
          <a:prstGeom prst="rect">
            <a:avLst/>
          </a:prstGeom>
        </p:spPr>
      </p:pic>
      <p:grpSp>
        <p:nvGrpSpPr>
          <p:cNvPr id="9" name="组合 8">
            <a:extLst>
              <a:ext uri="{FF2B5EF4-FFF2-40B4-BE49-F238E27FC236}">
                <a16:creationId xmlns:a16="http://schemas.microsoft.com/office/drawing/2014/main" id="{C7709319-1513-45F9-AB70-B6723681F72F}"/>
              </a:ext>
            </a:extLst>
          </p:cNvPr>
          <p:cNvGrpSpPr/>
          <p:nvPr/>
        </p:nvGrpSpPr>
        <p:grpSpPr>
          <a:xfrm>
            <a:off x="-69896" y="334378"/>
            <a:ext cx="3279913" cy="657079"/>
            <a:chOff x="-228600" y="631313"/>
            <a:chExt cx="3279913" cy="657079"/>
          </a:xfrm>
        </p:grpSpPr>
        <p:sp>
          <p:nvSpPr>
            <p:cNvPr id="14" name="矩形 13">
              <a:extLst>
                <a:ext uri="{FF2B5EF4-FFF2-40B4-BE49-F238E27FC236}">
                  <a16:creationId xmlns:a16="http://schemas.microsoft.com/office/drawing/2014/main" id="{2E05733D-942C-4279-9BBD-7A7AD1183C6D}"/>
                </a:ext>
              </a:extLst>
            </p:cNvPr>
            <p:cNvSpPr/>
            <p:nvPr/>
          </p:nvSpPr>
          <p:spPr>
            <a:xfrm>
              <a:off x="576471" y="631313"/>
              <a:ext cx="2474842" cy="657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accent1">
                      <a:lumMod val="75000"/>
                    </a:schemeClr>
                  </a:solidFill>
                  <a:latin typeface="+mj-ea"/>
                </a:rPr>
                <a:t>当前进度</a:t>
              </a:r>
            </a:p>
          </p:txBody>
        </p:sp>
        <p:grpSp>
          <p:nvGrpSpPr>
            <p:cNvPr id="11" name="组合 10">
              <a:extLst>
                <a:ext uri="{FF2B5EF4-FFF2-40B4-BE49-F238E27FC236}">
                  <a16:creationId xmlns:a16="http://schemas.microsoft.com/office/drawing/2014/main" id="{5FE5308C-B75A-4109-87A6-AE5B3F2FEDBD}"/>
                </a:ext>
              </a:extLst>
            </p:cNvPr>
            <p:cNvGrpSpPr/>
            <p:nvPr/>
          </p:nvGrpSpPr>
          <p:grpSpPr>
            <a:xfrm>
              <a:off x="-228600" y="764274"/>
              <a:ext cx="634030" cy="383292"/>
              <a:chOff x="10627004" y="3081131"/>
              <a:chExt cx="1150867" cy="695738"/>
            </a:xfrm>
          </p:grpSpPr>
          <p:sp>
            <p:nvSpPr>
              <p:cNvPr id="12" name="箭头: V 形 11">
                <a:extLst>
                  <a:ext uri="{FF2B5EF4-FFF2-40B4-BE49-F238E27FC236}">
                    <a16:creationId xmlns:a16="http://schemas.microsoft.com/office/drawing/2014/main" id="{3E9A7982-5CCB-4A0B-BE76-E411E67B0F91}"/>
                  </a:ext>
                </a:extLst>
              </p:cNvPr>
              <p:cNvSpPr/>
              <p:nvPr/>
            </p:nvSpPr>
            <p:spPr>
              <a:xfrm>
                <a:off x="11082133" y="3081131"/>
                <a:ext cx="695738" cy="695738"/>
              </a:xfrm>
              <a:prstGeom prst="chevron">
                <a:avLst>
                  <a:gd name="adj" fmla="val 5892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V 形 12">
                <a:extLst>
                  <a:ext uri="{FF2B5EF4-FFF2-40B4-BE49-F238E27FC236}">
                    <a16:creationId xmlns:a16="http://schemas.microsoft.com/office/drawing/2014/main" id="{D0BE7241-5E4B-4B14-A0B2-0849C64A12C3}"/>
                  </a:ext>
                </a:extLst>
              </p:cNvPr>
              <p:cNvSpPr/>
              <p:nvPr/>
            </p:nvSpPr>
            <p:spPr>
              <a:xfrm>
                <a:off x="10627004" y="3081131"/>
                <a:ext cx="695738" cy="695738"/>
              </a:xfrm>
              <a:prstGeom prst="chevron">
                <a:avLst>
                  <a:gd name="adj" fmla="val 58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extLst>
      <p:ext uri="{BB962C8B-B14F-4D97-AF65-F5344CB8AC3E}">
        <p14:creationId xmlns:p14="http://schemas.microsoft.com/office/powerpoint/2010/main" val="11911847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9E17009-CDBD-4241-83BA-C10B256DD020}"/>
              </a:ext>
            </a:extLst>
          </p:cNvPr>
          <p:cNvSpPr>
            <a:spLocks noGrp="1"/>
          </p:cNvSpPr>
          <p:nvPr>
            <p:ph idx="1"/>
          </p:nvPr>
        </p:nvSpPr>
        <p:spPr>
          <a:xfrm>
            <a:off x="838200" y="292602"/>
            <a:ext cx="10515600" cy="4351338"/>
          </a:xfrm>
        </p:spPr>
        <p:txBody>
          <a:bodyPr/>
          <a:lstStyle/>
          <a:p>
            <a:pPr marL="0" indent="0">
              <a:lnSpc>
                <a:spcPct val="100000"/>
              </a:lnSpc>
              <a:buNone/>
            </a:pPr>
            <a:r>
              <a:rPr lang="zh-CN" altLang="en-US" dirty="0">
                <a:latin typeface="+mn-ea"/>
              </a:rPr>
              <a:t>   我们与北京城市规划院进行了合作，获取了足量的精准的独家权威数据，我们已经能够获取过去几年内全市所有出租车的精确到秒的时间点、经纬度、载客状态、速度等等数据，为我们项目的顺利进行做好了数据准备。当前我们在用</a:t>
            </a:r>
            <a:r>
              <a:rPr lang="en-US" altLang="zh-CN" dirty="0">
                <a:latin typeface="+mn-ea"/>
              </a:rPr>
              <a:t>2017.7.3-2017.7.9</a:t>
            </a:r>
            <a:r>
              <a:rPr lang="zh-CN" altLang="en-US" dirty="0">
                <a:latin typeface="+mn-ea"/>
              </a:rPr>
              <a:t>的所有出租车数据进行试验性研究，该数据条数共计有</a:t>
            </a:r>
            <a:r>
              <a:rPr lang="en-US" altLang="zh-CN" dirty="0">
                <a:latin typeface="+mn-ea"/>
              </a:rPr>
              <a:t>14380000</a:t>
            </a:r>
            <a:r>
              <a:rPr lang="zh-CN" altLang="en-US" dirty="0">
                <a:latin typeface="+mn-ea"/>
              </a:rPr>
              <a:t>条数据，数据规模达</a:t>
            </a:r>
            <a:r>
              <a:rPr lang="en-US" altLang="zh-CN" dirty="0">
                <a:latin typeface="+mn-ea"/>
              </a:rPr>
              <a:t>1.08GB</a:t>
            </a:r>
            <a:r>
              <a:rPr lang="zh-CN" altLang="en-US" dirty="0">
                <a:latin typeface="+mn-ea"/>
              </a:rPr>
              <a:t>，预计使用正式数据时，数据条数将达到十亿数量级以上，将能更精确地展现我们的成果。</a:t>
            </a:r>
          </a:p>
        </p:txBody>
      </p:sp>
      <p:pic>
        <p:nvPicPr>
          <p:cNvPr id="4" name="图片 3">
            <a:extLst>
              <a:ext uri="{FF2B5EF4-FFF2-40B4-BE49-F238E27FC236}">
                <a16:creationId xmlns:a16="http://schemas.microsoft.com/office/drawing/2014/main" id="{A993A37A-2A36-436F-B09C-E96E640703E0}"/>
              </a:ext>
            </a:extLst>
          </p:cNvPr>
          <p:cNvPicPr>
            <a:picLocks noChangeAspect="1"/>
          </p:cNvPicPr>
          <p:nvPr/>
        </p:nvPicPr>
        <p:blipFill>
          <a:blip r:embed="rId2"/>
          <a:stretch>
            <a:fillRect/>
          </a:stretch>
        </p:blipFill>
        <p:spPr>
          <a:xfrm>
            <a:off x="2031206" y="3429000"/>
            <a:ext cx="2662238" cy="3314700"/>
          </a:xfrm>
          <a:prstGeom prst="rect">
            <a:avLst/>
          </a:prstGeom>
        </p:spPr>
      </p:pic>
      <p:pic>
        <p:nvPicPr>
          <p:cNvPr id="7" name="图片 6">
            <a:extLst>
              <a:ext uri="{FF2B5EF4-FFF2-40B4-BE49-F238E27FC236}">
                <a16:creationId xmlns:a16="http://schemas.microsoft.com/office/drawing/2014/main" id="{A6624369-2EF9-4B6A-9AC4-70FA9AE15D96}"/>
              </a:ext>
            </a:extLst>
          </p:cNvPr>
          <p:cNvPicPr>
            <a:picLocks noChangeAspect="1"/>
          </p:cNvPicPr>
          <p:nvPr/>
        </p:nvPicPr>
        <p:blipFill>
          <a:blip r:embed="rId3"/>
          <a:stretch>
            <a:fillRect/>
          </a:stretch>
        </p:blipFill>
        <p:spPr>
          <a:xfrm>
            <a:off x="5886450" y="4070350"/>
            <a:ext cx="5400675" cy="1771650"/>
          </a:xfrm>
          <a:prstGeom prst="rect">
            <a:avLst/>
          </a:prstGeom>
        </p:spPr>
      </p:pic>
    </p:spTree>
    <p:extLst>
      <p:ext uri="{BB962C8B-B14F-4D97-AF65-F5344CB8AC3E}">
        <p14:creationId xmlns:p14="http://schemas.microsoft.com/office/powerpoint/2010/main" val="14874830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主题4">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主题4</Template>
  <TotalTime>239</TotalTime>
  <Words>1640</Words>
  <Application>Microsoft Office PowerPoint</Application>
  <PresentationFormat>宽屏</PresentationFormat>
  <Paragraphs>101</Paragraphs>
  <Slides>29</Slides>
  <Notes>15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Axaxax</vt:lpstr>
      <vt:lpstr>等线</vt:lpstr>
      <vt:lpstr>等线 Light</vt:lpstr>
      <vt:lpstr>方正兰亭超细黑简体</vt:lpstr>
      <vt:lpstr>华文细黑</vt:lpstr>
      <vt:lpstr>华文新魏</vt:lpstr>
      <vt:lpstr>微软雅黑 Light</vt:lpstr>
      <vt:lpstr>Arial</vt:lpstr>
      <vt:lpstr>Calibri</vt:lpstr>
      <vt:lpstr>Calibri Light</vt:lpstr>
      <vt:lpstr>Cambria Math</vt:lpstr>
      <vt:lpstr>主题4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蓝色城市商务风工作计划总结PPT模板</dc:title>
  <dc:creator>izzieyee</dc:creator>
  <cp:lastModifiedBy>黄 驰</cp:lastModifiedBy>
  <cp:revision>116</cp:revision>
  <dcterms:created xsi:type="dcterms:W3CDTF">2017-08-01T13:11:00Z</dcterms:created>
  <dcterms:modified xsi:type="dcterms:W3CDTF">2019-11-07T05:01:22Z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